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2" r:id="rId2"/>
    <p:sldId id="270" r:id="rId3"/>
    <p:sldId id="271" r:id="rId4"/>
    <p:sldId id="272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311" r:id="rId24"/>
    <p:sldId id="312" r:id="rId25"/>
    <p:sldId id="313" r:id="rId26"/>
    <p:sldId id="314" r:id="rId27"/>
    <p:sldId id="315" r:id="rId28"/>
    <p:sldId id="316" r:id="rId29"/>
    <p:sldId id="318" r:id="rId30"/>
    <p:sldId id="317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7" r:id="rId39"/>
    <p:sldId id="326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266" r:id="rId76"/>
    <p:sldId id="265" r:id="rId77"/>
    <p:sldId id="267" r:id="rId78"/>
    <p:sldId id="268" r:id="rId79"/>
    <p:sldId id="269" r:id="rId8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3" autoAdjust="0"/>
    <p:restoredTop sz="87109"/>
  </p:normalViewPr>
  <p:slideViewPr>
    <p:cSldViewPr snapToGrid="0">
      <p:cViewPr varScale="1">
        <p:scale>
          <a:sx n="96" d="100"/>
          <a:sy n="96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1F65D-9D38-B144-8089-4D126C4689B9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4301-94F2-8245-AA56-B21BAB9B62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813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Huomaa, navigoi ensin siihen hakemistoon, johon haluat </a:t>
            </a:r>
            <a:r>
              <a:rPr lang="fi-FI" dirty="0" err="1"/>
              <a:t>react</a:t>
            </a:r>
            <a:r>
              <a:rPr lang="fi-FI" dirty="0"/>
              <a:t>-projektin tulevan</a:t>
            </a:r>
          </a:p>
          <a:p>
            <a:endParaRPr lang="fi-FI" dirty="0"/>
          </a:p>
          <a:p>
            <a:r>
              <a:rPr lang="fi-FI" dirty="0"/>
              <a:t>Jos </a:t>
            </a:r>
            <a:r>
              <a:rPr lang="fi-FI" dirty="0" err="1"/>
              <a:t>npx</a:t>
            </a:r>
            <a:r>
              <a:rPr lang="fi-FI" dirty="0"/>
              <a:t> ei toimi, lisää loppuun @</a:t>
            </a:r>
            <a:r>
              <a:rPr lang="fi-FI" dirty="0" err="1"/>
              <a:t>latest</a:t>
            </a:r>
            <a:r>
              <a:rPr lang="fi-FI" dirty="0"/>
              <a:t>, eli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create-react-app@latest</a:t>
            </a:r>
            <a:r>
              <a:rPr lang="fi-FI" dirty="0"/>
              <a:t> app1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4301-94F2-8245-AA56-B21BAB9B6215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013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45B32AE-A198-4849-AC01-CE7C1DEC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29A7E10-EEB2-45BA-9647-2B1EEF7CF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5FAEA88-0C58-4246-817A-F06E4570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9DD5E8-5407-42C6-B9CF-CD065F86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FC0AD2E-D390-49B2-8265-DE24129F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415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015C2D6-4C16-45B8-BAB5-BA9EA4E1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A972901E-1761-41FA-BAEE-E0A13895A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79B94E-1A6D-4BFB-9928-BD36116F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BA0243C-5420-45E9-B0C8-F733927A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E71C1E2-842F-4A3F-85EE-A866634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11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57FBE9EC-CBB4-4D09-BA33-5B5DCA639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B62910A2-9E89-48F1-BAA6-D1B8C855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1B79AD4-9289-452B-85F2-3BE8A01E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4D59D44-BA46-4048-A675-A4F20C23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D7DF23D-7C8D-44E3-ACC1-814DF282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2004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sältö - ykkösvali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483DE276-B9F3-49A3-A012-F8B91BA51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116276" y="126087"/>
            <a:ext cx="7681709" cy="9349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600"/>
              </a:lnSpc>
              <a:defRPr sz="3200" baseline="0">
                <a:latin typeface="Arial"/>
                <a:cs typeface="Arial"/>
              </a:defRPr>
            </a:lvl1pPr>
          </a:lstStyle>
          <a:p>
            <a:r>
              <a:rPr lang="fi-FI" dirty="0"/>
              <a:t>Otsikko </a:t>
            </a:r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Arial</a:t>
            </a:r>
            <a:r>
              <a:rPr lang="fi-FI" dirty="0"/>
              <a:t> 32/36</a:t>
            </a:r>
            <a:endParaRPr lang="en-US" dirty="0"/>
          </a:p>
        </p:txBody>
      </p:sp>
      <p:sp>
        <p:nvSpPr>
          <p:cNvPr id="4" name="Sisällön paikkamerkki 2"/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153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="0" i="0">
                <a:latin typeface="Arial"/>
                <a:ea typeface="TitilliumText22L Light" charset="0"/>
                <a:cs typeface="Arial"/>
              </a:defRPr>
            </a:lvl1pPr>
            <a:lvl2pPr>
              <a:defRPr sz="1600" b="0" i="0">
                <a:latin typeface="Arial"/>
                <a:ea typeface="TitilliumText22L Light" charset="0"/>
                <a:cs typeface="Arial"/>
              </a:defRPr>
            </a:lvl2pPr>
            <a:lvl3pPr>
              <a:defRPr sz="1600" b="0" i="0">
                <a:latin typeface="Arial"/>
                <a:ea typeface="TitilliumText22L Light" charset="0"/>
                <a:cs typeface="Arial"/>
              </a:defRPr>
            </a:lvl3pPr>
            <a:lvl4pPr>
              <a:defRPr sz="1600" b="0" i="0">
                <a:latin typeface="Arial"/>
                <a:ea typeface="TitilliumText22L Light" charset="0"/>
                <a:cs typeface="Arial"/>
              </a:defRPr>
            </a:lvl4pPr>
            <a:lvl5pPr>
              <a:defRPr sz="1600" b="0" i="0">
                <a:latin typeface="Arial"/>
                <a:ea typeface="TitilliumText22L Light" charset="0"/>
                <a:cs typeface="Arial"/>
              </a:defRPr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B2DEAFD-14B8-46F3-89ED-609D3D3377D8}"/>
              </a:ext>
            </a:extLst>
          </p:cNvPr>
          <p:cNvSpPr txBox="1"/>
          <p:nvPr userDrawn="1"/>
        </p:nvSpPr>
        <p:spPr>
          <a:xfrm>
            <a:off x="9693469" y="6475102"/>
            <a:ext cx="2113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latin typeface="TitilliumText22L Light"/>
                <a:cs typeface="TitilliumText22L Light"/>
              </a:rPr>
              <a:t>KEUDA</a:t>
            </a:r>
            <a:r>
              <a:rPr lang="en-US" sz="800" baseline="0" dirty="0"/>
              <a:t> </a:t>
            </a:r>
            <a:r>
              <a:rPr lang="fi-FI" sz="800" b="0" i="0" u="none" strike="noStrike" kern="1200" baseline="100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•</a:t>
            </a:r>
            <a:r>
              <a:rPr lang="fi-FI" sz="800" b="0" i="0" u="none" strike="noStrike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fld id="{682124FE-E830-FA47-9347-515BBA8263AC}" type="slidenum">
              <a:rPr lang="fi-FI" sz="800" b="0" i="0" u="none" strike="noStrike" kern="1200" baseline="0" smtClean="0">
                <a:solidFill>
                  <a:schemeClr val="tx1"/>
                </a:solidFill>
                <a:latin typeface="TitilliumText22L Light"/>
                <a:ea typeface="+mn-ea"/>
                <a:cs typeface="TitilliumText22L Light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itilliumText22L Light"/>
              <a:cs typeface="TitilliumText22L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406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BF1D6-3605-4FAE-B0B1-198BD6E9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ABA796D-6F5B-44C8-B8F0-670632C7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E0DF2CC-38E1-4C95-89B6-B3BFA3B6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02DED22-63E2-452B-8176-E0F83A38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0A87305-0782-46F2-ABBF-3C80DC1E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605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2A1E34F-8E48-426E-8BC2-B76719ED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955A5D6-79FB-49D3-A0AC-47DF31E6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989961D-EA0C-4DFE-863E-C7B21F68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16B2977-58FA-40C7-AB8F-288AC5EF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48B3C79-F56F-4F7A-9922-71A3ABC5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87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A4D5E-2F1D-47F9-A414-B74F5B7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47FBBD-3C68-4ED9-896F-E072BFC1C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DD44ADD9-AE42-424E-8A2F-A49DF76AF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8AC641-8AFC-4884-B5A3-8AA2D1AF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83CF3FF-D031-4889-9C5B-E2940965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AAB07BC-9156-4061-B0DD-A9617AB0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520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9B911BB-3197-4865-B4E5-69DC16C0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ACD0DBA-E444-4AAC-AB53-7E83A48F6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6CE30BD-FD9E-41A9-80B9-3E3D4AD4D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48E4C599-9752-4080-AAE8-1353DD3E8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4DD06EB7-FE3A-4749-BF22-AFDD2F991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CEA6DA06-507A-4EF6-8723-733AE714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AAB3805-4234-4254-9A62-3980BEA1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108EACC3-97E7-4E87-95DA-E8546C2F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517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754D53D-E525-4F21-9F0E-2C2B1554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07FC7754-C261-492F-96E8-505C0D21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0E687A04-EB46-49BE-ABFE-18C332C3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781CA5D-BE01-4E66-98F5-EF484DA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2894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3397C6D3-82D5-49BB-81B7-AD565B24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34129269-C842-4B44-A22C-68D54E6B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66C3F25-A274-4B4A-8247-8399251C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59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00BD1B-F953-47CC-9372-807C3131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85C382-C0E5-43C7-BD26-12EA6E36E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9DB0B81-AAD9-45A6-A32C-EB12249B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9C6C947C-1C0D-429A-910B-393A8A83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43C4C7B-BF99-4B0B-A15B-732168104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6F51BCB-72A4-4682-AC3E-4F8F3A01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54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B13D1FF-670A-4368-B748-B53DC3C3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FD8A1A6A-E7C2-4ECD-9FA9-6569CD7DD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5EACE4CA-5F85-453D-8EB6-7D5ABE162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6B6E54A1-23DD-4ED0-876E-372045F3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542D084-FF53-4B1D-A86E-3B3DA864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CB03AB-25AF-400D-89F2-7CFA0EC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36968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00A8AC9D-0661-45C1-B391-41922BC2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3B2C257-66B5-4C06-97C5-BC0F025CF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DAA42B-90F7-44EF-B464-59B0B4A15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BB293-1172-46E1-988A-8791B56689C1}" type="datetimeFigureOut">
              <a:rPr lang="fi-FI" smtClean="0"/>
              <a:t>26.5.2023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BB5EFFC-A9DB-46BE-87AC-6EF4968E6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80AC5CC-1E6E-4B5D-A21E-77FCB2A02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66AD5-4C26-46DC-921B-E7D19948877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77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figma.com/file/r4LxkjWb3VqBOCZEJutYpn/ReactFacts-(Copy)?type=design&amp;node-id=0-4&amp;t=kbxmnHt5QVubvHRZ-0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amazon.com/Best-Sellers-Books/zgbs/book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udaope/React.git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www.youtube.com/watch?v=i4vhNKihfto&amp;ab_channel=CodingAddict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0KX6aD9R7M&amp;ab_channel=CodingAddict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hyperlink" Target="https://www.youtube.com/watch?v=4Zyr5a3m0Fc&amp;ab_channel=CodingAddi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72593C5-85D5-784F-B39B-FCFE72F82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React</a:t>
            </a:r>
            <a:r>
              <a:rPr lang="fi-FI" dirty="0"/>
              <a:t>-opas</a:t>
            </a:r>
          </a:p>
        </p:txBody>
      </p:sp>
      <p:sp>
        <p:nvSpPr>
          <p:cNvPr id="4" name="Alaotsikko 3">
            <a:extLst>
              <a:ext uri="{FF2B5EF4-FFF2-40B4-BE49-F238E27FC236}">
                <a16:creationId xmlns:a16="http://schemas.microsoft.com/office/drawing/2014/main" id="{2B941ED0-7A9F-D0ED-3978-F880F5B64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Jyri Lindroos / 2023</a:t>
            </a:r>
          </a:p>
        </p:txBody>
      </p:sp>
    </p:spTree>
    <p:extLst>
      <p:ext uri="{BB962C8B-B14F-4D97-AF65-F5344CB8AC3E}">
        <p14:creationId xmlns:p14="http://schemas.microsoft.com/office/powerpoint/2010/main" val="399545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AA66CA-E89A-5E4F-9AC2-8C9A32BF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A8A3284-E27C-0A42-A8DD-495E793146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Kirjoitetaan, kuten HTML</a:t>
            </a:r>
          </a:p>
          <a:p>
            <a:pPr lvl="1"/>
            <a:r>
              <a:rPr lang="fi-FI" dirty="0"/>
              <a:t>Muutamia poikkeuksia, </a:t>
            </a:r>
            <a:r>
              <a:rPr lang="fi-FI" dirty="0" err="1"/>
              <a:t>class</a:t>
            </a:r>
            <a:r>
              <a:rPr lang="fi-FI" dirty="0"/>
              <a:t> –sana on varattu, joten joudumme käyttämään </a:t>
            </a:r>
            <a:r>
              <a:rPr lang="fi-FI" dirty="0" err="1"/>
              <a:t>className</a:t>
            </a:r>
            <a:r>
              <a:rPr lang="fi-FI" dirty="0"/>
              <a:t> –sanaa</a:t>
            </a:r>
          </a:p>
          <a:p>
            <a:r>
              <a:rPr lang="fi-FI" dirty="0"/>
              <a:t>Jos tallennamme </a:t>
            </a:r>
            <a:r>
              <a:rPr lang="fi-FI" dirty="0" err="1"/>
              <a:t>JSX:n</a:t>
            </a:r>
            <a:r>
              <a:rPr lang="fi-FI" dirty="0"/>
              <a:t> muuttujaan, sen sijaan, että laitamme sen </a:t>
            </a:r>
            <a:r>
              <a:rPr lang="fi-FI" dirty="0" err="1"/>
              <a:t>render</a:t>
            </a:r>
            <a:r>
              <a:rPr lang="fi-FI" dirty="0"/>
              <a:t>-funktion sisään, voimme myös tulostaa sen konsoliin, jolloin näemme, että se on JavaScriptiä, eikä HTML:ää</a:t>
            </a:r>
          </a:p>
          <a:p>
            <a:pPr lvl="1"/>
            <a:r>
              <a:rPr lang="fi-FI" dirty="0" err="1"/>
              <a:t>Const</a:t>
            </a:r>
            <a:r>
              <a:rPr lang="fi-FI" dirty="0"/>
              <a:t> muuttuja = &lt;p </a:t>
            </a:r>
            <a:r>
              <a:rPr lang="fi-FI" dirty="0" err="1"/>
              <a:t>className</a:t>
            </a:r>
            <a:r>
              <a:rPr lang="fi-FI" dirty="0"/>
              <a:t>=”leipäteksti”&gt;teksti&lt;/p&gt;;</a:t>
            </a:r>
            <a:br>
              <a:rPr lang="fi-FI" dirty="0"/>
            </a:br>
            <a:r>
              <a:rPr lang="fi-FI" dirty="0" err="1"/>
              <a:t>ReactDOM.render</a:t>
            </a:r>
            <a:r>
              <a:rPr lang="fi-FI" dirty="0"/>
              <a:t>(muuttuja, </a:t>
            </a:r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”));</a:t>
            </a:r>
          </a:p>
          <a:p>
            <a:r>
              <a:rPr lang="fi-FI" dirty="0"/>
              <a:t>Tee nyt tehtävä, jossa tulostat </a:t>
            </a:r>
            <a:r>
              <a:rPr lang="fi-FI" dirty="0" err="1"/>
              <a:t>consoliin</a:t>
            </a:r>
            <a:r>
              <a:rPr lang="fi-FI" dirty="0"/>
              <a:t> muuttujan (voit vaihtaa tekstiä, jos haluat, tai käyttää ylläolevaa).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Huomaat, että kyseessä on JavaScript elementtejä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C1DA6A5A-2F42-3D45-BF84-E0F91370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08" y="3913372"/>
            <a:ext cx="5016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0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7C72D1C-CC35-144E-AE2C-DC9B4939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Tehtävä07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6D75BC-3F9C-934E-A665-26D938A291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vastaavanlainen sivu </a:t>
            </a:r>
            <a:r>
              <a:rPr lang="fi-FI" dirty="0" err="1"/>
              <a:t>Reactillä</a:t>
            </a:r>
            <a:r>
              <a:rPr lang="fi-FI" dirty="0"/>
              <a:t>: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563B128-E062-AE46-A463-8E7B392C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528762"/>
            <a:ext cx="7650226" cy="22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8CB7FCB-A4CF-7441-B8D1-BB625D95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Alkuvalmistelut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6A2283B-58FA-314B-BD9E-3A04EB20EE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670865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React</a:t>
            </a:r>
            <a:r>
              <a:rPr lang="fi-FI" dirty="0"/>
              <a:t> vaatii hieman enemmän kuin (Vanilla) JavaScript</a:t>
            </a:r>
          </a:p>
          <a:p>
            <a:r>
              <a:rPr lang="fi-FI" dirty="0"/>
              <a:t>Tällä kurssilla käytetään Chromea, mutta voit valita omaa selainta, mutta tietyt asiat voivat olla erilaisia</a:t>
            </a:r>
          </a:p>
          <a:p>
            <a:r>
              <a:rPr lang="fi-FI" dirty="0" err="1"/>
              <a:t>IDE:n</a:t>
            </a:r>
            <a:r>
              <a:rPr lang="fi-FI" dirty="0"/>
              <a:t> osalta käytetään Visual Studio </a:t>
            </a:r>
            <a:r>
              <a:rPr lang="fi-FI" dirty="0" err="1"/>
              <a:t>Codea</a:t>
            </a:r>
            <a:r>
              <a:rPr lang="fi-FI" dirty="0"/>
              <a:t>, mutta voit toki käyttää omaa suosikki </a:t>
            </a:r>
            <a:r>
              <a:rPr lang="fi-FI" dirty="0" err="1"/>
              <a:t>IDEäsi</a:t>
            </a:r>
            <a:r>
              <a:rPr lang="fi-FI" dirty="0"/>
              <a:t>, mutta huomaa, että tietyt asiat ovat erilailla</a:t>
            </a:r>
          </a:p>
          <a:p>
            <a:r>
              <a:rPr lang="fi-FI" dirty="0"/>
              <a:t>Terminal, jonka avulla voit käyttää </a:t>
            </a:r>
            <a:r>
              <a:rPr lang="fi-FI" dirty="0" err="1"/>
              <a:t>Gitiä</a:t>
            </a:r>
            <a:endParaRPr lang="fi-FI" dirty="0"/>
          </a:p>
          <a:p>
            <a:r>
              <a:rPr lang="fi-FI" dirty="0" err="1"/>
              <a:t>NodeJS</a:t>
            </a:r>
            <a:r>
              <a:rPr lang="fi-FI" dirty="0"/>
              <a:t> asennus (</a:t>
            </a:r>
            <a:r>
              <a:rPr lang="fi-FI" dirty="0" err="1"/>
              <a:t>Nodejs.org</a:t>
            </a:r>
            <a:r>
              <a:rPr lang="fi-FI" dirty="0"/>
              <a:t>), voit tarkastaa, onko se jo olemassa komennolla </a:t>
            </a:r>
            <a:r>
              <a:rPr lang="fi-FI" dirty="0" err="1"/>
              <a:t>node</a:t>
            </a:r>
            <a:r>
              <a:rPr lang="fi-FI" dirty="0"/>
              <a:t> –version terminaalissa. Asenna Long </a:t>
            </a:r>
            <a:r>
              <a:rPr lang="fi-FI" dirty="0" err="1"/>
              <a:t>Term</a:t>
            </a:r>
            <a:r>
              <a:rPr lang="fi-FI" dirty="0"/>
              <a:t> </a:t>
            </a:r>
            <a:r>
              <a:rPr lang="fi-FI" dirty="0" err="1"/>
              <a:t>Stable</a:t>
            </a:r>
            <a:r>
              <a:rPr lang="fi-FI" dirty="0"/>
              <a:t> –versio (LTS)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Noden</a:t>
            </a:r>
            <a:r>
              <a:rPr lang="fi-FI" dirty="0"/>
              <a:t> mukana tulee </a:t>
            </a:r>
            <a:r>
              <a:rPr lang="fi-FI" dirty="0" err="1"/>
              <a:t>npm</a:t>
            </a:r>
            <a:r>
              <a:rPr lang="fi-FI" dirty="0"/>
              <a:t> –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package</a:t>
            </a:r>
            <a:r>
              <a:rPr lang="fi-FI" dirty="0"/>
              <a:t> </a:t>
            </a:r>
            <a:r>
              <a:rPr lang="fi-FI" dirty="0" err="1"/>
              <a:t>manager</a:t>
            </a:r>
            <a:r>
              <a:rPr lang="fi-FI" dirty="0"/>
              <a:t>, jolla voidaan asentaa ohjelmia</a:t>
            </a:r>
          </a:p>
          <a:p>
            <a:r>
              <a:rPr lang="fi-FI" dirty="0" err="1"/>
              <a:t>Reactin</a:t>
            </a:r>
            <a:r>
              <a:rPr lang="fi-FI" dirty="0"/>
              <a:t> asennus tapahtuu komennoilla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init</a:t>
            </a:r>
            <a:r>
              <a:rPr lang="fi-FI" dirty="0"/>
              <a:t> ja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react-dom</a:t>
            </a:r>
            <a:r>
              <a:rPr lang="fi-FI" dirty="0"/>
              <a:t> --</a:t>
            </a:r>
            <a:r>
              <a:rPr lang="fi-FI" dirty="0" err="1"/>
              <a:t>save</a:t>
            </a:r>
            <a:endParaRPr lang="fi-FI" dirty="0"/>
          </a:p>
          <a:p>
            <a:r>
              <a:rPr lang="fi-FI" dirty="0"/>
              <a:t>Aikaisemmin </a:t>
            </a:r>
            <a:r>
              <a:rPr lang="fi-FI" dirty="0" err="1"/>
              <a:t>Createn</a:t>
            </a:r>
            <a:r>
              <a:rPr lang="fi-FI" dirty="0"/>
              <a:t> ”rakennus” tapahtui komennolla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app1, mutta nykyään on parempi ja nopeampi vaihtoehto: </a:t>
            </a:r>
            <a:r>
              <a:rPr lang="fi-FI" dirty="0" err="1"/>
              <a:t>Vite</a:t>
            </a:r>
            <a:r>
              <a:rPr lang="fi-FI" dirty="0"/>
              <a:t> (terminaalissa </a:t>
            </a:r>
            <a:r>
              <a:rPr lang="fi-FI" dirty="0" err="1"/>
              <a:t>node</a:t>
            </a:r>
            <a:r>
              <a:rPr lang="fi-FI" dirty="0"/>
              <a:t> komento: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vite@latest</a:t>
            </a:r>
            <a:r>
              <a:rPr lang="fi-FI" dirty="0"/>
              <a:t>) ja seuraat ohjeita</a:t>
            </a:r>
            <a:br>
              <a:rPr lang="fi-FI" dirty="0"/>
            </a:b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61E6751-33AF-AB46-9AC3-CB8E6854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52" y="3274884"/>
            <a:ext cx="4024135" cy="1276820"/>
          </a:xfrm>
          <a:prstGeom prst="rect">
            <a:avLst/>
          </a:prstGeom>
        </p:spPr>
      </p:pic>
      <p:sp>
        <p:nvSpPr>
          <p:cNvPr id="5" name="Nuoli oikealle 4">
            <a:extLst>
              <a:ext uri="{FF2B5EF4-FFF2-40B4-BE49-F238E27FC236}">
                <a16:creationId xmlns:a16="http://schemas.microsoft.com/office/drawing/2014/main" id="{0A0BCE65-91CD-7E4D-A285-1F7F11B5CF0A}"/>
              </a:ext>
            </a:extLst>
          </p:cNvPr>
          <p:cNvSpPr/>
          <p:nvPr/>
        </p:nvSpPr>
        <p:spPr>
          <a:xfrm rot="6781421">
            <a:off x="1947577" y="3307379"/>
            <a:ext cx="558633" cy="347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9954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7B59CB-6A52-B647-927D-A86470AB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Ohjelman käynnistäminen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EBD60D0-7E9C-CE47-A5D3-29A9EBD134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Ohjelman käynnistäminen voidaan tehdä joko Terminaalissa tai VS </a:t>
            </a:r>
            <a:r>
              <a:rPr lang="fi-FI" dirty="0" err="1"/>
              <a:t>Coden</a:t>
            </a:r>
            <a:r>
              <a:rPr lang="fi-FI" dirty="0"/>
              <a:t> terminaalissa.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–komennolla ohjelma käynnistyy ja käynnistää selain ikkunan, jossa on osoite: localhost:3000, eli </a:t>
            </a:r>
            <a:r>
              <a:rPr lang="fi-FI" dirty="0" err="1"/>
              <a:t>react</a:t>
            </a:r>
            <a:r>
              <a:rPr lang="fi-FI" dirty="0"/>
              <a:t> käyttää porttia 3000 (Muista ensin siirtyä oikeaan hakemistoon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Jos teet koodiin muutoksia, ja tallennat ne, selainversio päivittyy automaattisesti.</a:t>
            </a:r>
          </a:p>
          <a:p>
            <a:pPr marL="457200" lvl="1" indent="0">
              <a:buNone/>
            </a:pPr>
            <a:br>
              <a:rPr lang="fi-FI" dirty="0"/>
            </a:br>
            <a:br>
              <a:rPr lang="fi-FI" dirty="0"/>
            </a:br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D4D98B8-8AE9-1943-8FF2-AC4CF517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082" y="3335215"/>
            <a:ext cx="2095500" cy="5461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DEB11AD2-BBA0-594E-A158-3B69ACE9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82" y="2604965"/>
            <a:ext cx="4597400" cy="200660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7681FE05-8B15-E947-B832-2C3E02963879}"/>
              </a:ext>
            </a:extLst>
          </p:cNvPr>
          <p:cNvCxnSpPr/>
          <p:nvPr/>
        </p:nvCxnSpPr>
        <p:spPr>
          <a:xfrm flipH="1">
            <a:off x="5662246" y="2192215"/>
            <a:ext cx="1195754" cy="123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06D15966-4DD4-6D41-86B5-3BCD3D2B268F}"/>
              </a:ext>
            </a:extLst>
          </p:cNvPr>
          <p:cNvCxnSpPr>
            <a:endCxn id="4" idx="0"/>
          </p:cNvCxnSpPr>
          <p:nvPr/>
        </p:nvCxnSpPr>
        <p:spPr>
          <a:xfrm>
            <a:off x="6859955" y="2180492"/>
            <a:ext cx="597877" cy="115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C2C58F42-A8BC-9B48-B428-119F797BB400}"/>
              </a:ext>
            </a:extLst>
          </p:cNvPr>
          <p:cNvSpPr txBox="1"/>
          <p:nvPr/>
        </p:nvSpPr>
        <p:spPr>
          <a:xfrm>
            <a:off x="8917593" y="1963561"/>
            <a:ext cx="320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1. Projektin lopullinen versio: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802A01F-309C-744D-AC16-AAD9B92D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717" y="2332893"/>
            <a:ext cx="3529202" cy="35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FD8C9A7-8D9E-2244-B8C9-5AC7A83D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Perusteet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A63F675-F835-C84B-BDCF-74A2BB878C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Mitä REACT projektit sisältävät</a:t>
            </a:r>
          </a:p>
          <a:p>
            <a:pPr lvl="1"/>
            <a:r>
              <a:rPr lang="fi-FI" dirty="0" err="1"/>
              <a:t>Node_modules</a:t>
            </a:r>
            <a:r>
              <a:rPr lang="fi-FI" dirty="0"/>
              <a:t>, joihin meidän ei tarvitse koskea</a:t>
            </a:r>
          </a:p>
          <a:p>
            <a:pPr lvl="2"/>
            <a:r>
              <a:rPr lang="fi-FI" dirty="0"/>
              <a:t>Sisältää kaikki ohjelman vaatimat riippuvaisuudet, eli tiedostot, joista ohjelma on riippuvainen. Pääriippuvuudet luetellaan </a:t>
            </a:r>
            <a:r>
              <a:rPr lang="fi-FI" dirty="0" err="1"/>
              <a:t>package.json</a:t>
            </a:r>
            <a:r>
              <a:rPr lang="fi-FI" dirty="0"/>
              <a:t> –tiedostossa</a:t>
            </a:r>
          </a:p>
          <a:p>
            <a:pPr lvl="1"/>
            <a:r>
              <a:rPr lang="fi-FI" dirty="0"/>
              <a:t>Public, joka sisältää lähinnä staattista materiaalia</a:t>
            </a:r>
          </a:p>
          <a:p>
            <a:pPr lvl="2"/>
            <a:r>
              <a:rPr lang="fi-FI" dirty="0" err="1"/>
              <a:t>Index.html</a:t>
            </a:r>
            <a:endParaRPr lang="fi-FI" dirty="0"/>
          </a:p>
          <a:p>
            <a:pPr lvl="3"/>
            <a:r>
              <a:rPr lang="fi-FI" dirty="0" err="1"/>
              <a:t>Title</a:t>
            </a:r>
            <a:r>
              <a:rPr lang="fi-FI" dirty="0"/>
              <a:t>, </a:t>
            </a:r>
            <a:r>
              <a:rPr lang="fi-FI" dirty="0" err="1"/>
              <a:t>fonts</a:t>
            </a:r>
            <a:r>
              <a:rPr lang="fi-FI" dirty="0"/>
              <a:t>, </a:t>
            </a:r>
            <a:r>
              <a:rPr lang="fi-FI" dirty="0" err="1"/>
              <a:t>css</a:t>
            </a:r>
            <a:r>
              <a:rPr lang="fi-FI" dirty="0"/>
              <a:t>, </a:t>
            </a:r>
            <a:r>
              <a:rPr lang="fi-FI" dirty="0" err="1"/>
              <a:t>favicon</a:t>
            </a:r>
            <a:r>
              <a:rPr lang="fi-FI" dirty="0"/>
              <a:t>, id = ”</a:t>
            </a:r>
            <a:r>
              <a:rPr lang="fi-FI" dirty="0" err="1"/>
              <a:t>root</a:t>
            </a:r>
            <a:r>
              <a:rPr lang="fi-FI" dirty="0"/>
              <a:t>” (tärkeä, koko ohjelma menee tämän sisään)</a:t>
            </a:r>
          </a:p>
          <a:p>
            <a:pPr lvl="1"/>
            <a:r>
              <a:rPr lang="fi-FI" dirty="0" err="1"/>
              <a:t>Src</a:t>
            </a:r>
            <a:r>
              <a:rPr lang="fi-FI" dirty="0"/>
              <a:t>, yksinkertaisesti ohjelman ”aivot”. Tänne koodaamme ohjelmamme. Emme käy tässä vaiheessa </a:t>
            </a:r>
            <a:r>
              <a:rPr lang="fi-FI" dirty="0" err="1"/>
              <a:t>src</a:t>
            </a:r>
            <a:r>
              <a:rPr lang="fi-FI" dirty="0"/>
              <a:t>-kansion sisältämiä tiedostoja, ne tulevat myöhemmin. Voit järjestää tiedostot haluamaasi kansioihin, mutta </a:t>
            </a:r>
            <a:r>
              <a:rPr lang="fi-FI" dirty="0" err="1"/>
              <a:t>index.js</a:t>
            </a:r>
            <a:r>
              <a:rPr lang="fi-FI" dirty="0"/>
              <a:t> pitää olla </a:t>
            </a:r>
            <a:r>
              <a:rPr lang="fi-FI" dirty="0" err="1"/>
              <a:t>src</a:t>
            </a:r>
            <a:r>
              <a:rPr lang="fi-FI" dirty="0"/>
              <a:t>-kansion sisällä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5509392-047D-0F4B-91A7-E56AD4C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184" y="3453462"/>
            <a:ext cx="3563815" cy="3404538"/>
          </a:xfrm>
          <a:prstGeom prst="rect">
            <a:avLst/>
          </a:prstGeom>
        </p:spPr>
      </p:pic>
      <p:sp>
        <p:nvSpPr>
          <p:cNvPr id="5" name="Alanuoli 4">
            <a:extLst>
              <a:ext uri="{FF2B5EF4-FFF2-40B4-BE49-F238E27FC236}">
                <a16:creationId xmlns:a16="http://schemas.microsoft.com/office/drawing/2014/main" id="{09A6C6F9-8FCE-2B46-B5C9-D26E45ECEC99}"/>
              </a:ext>
            </a:extLst>
          </p:cNvPr>
          <p:cNvSpPr/>
          <p:nvPr/>
        </p:nvSpPr>
        <p:spPr>
          <a:xfrm rot="18883810">
            <a:off x="8385868" y="253315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876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361C8C4-D06B-9F44-9709-DADD142B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Ohjelmoinnin aloitus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FCA0B83-41E7-F344-836C-83A496D020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voimme aloittaa aivan alusta, poistetaan </a:t>
            </a:r>
            <a:r>
              <a:rPr lang="fi-FI" dirty="0" err="1"/>
              <a:t>src</a:t>
            </a:r>
            <a:r>
              <a:rPr lang="fi-FI" dirty="0"/>
              <a:t>-kansio kokonaan</a:t>
            </a:r>
          </a:p>
          <a:p>
            <a:r>
              <a:rPr lang="fi-FI" dirty="0"/>
              <a:t>Luo tämän jälkeen </a:t>
            </a:r>
            <a:r>
              <a:rPr lang="fi-FI" dirty="0" err="1"/>
              <a:t>src</a:t>
            </a:r>
            <a:r>
              <a:rPr lang="fi-FI" dirty="0"/>
              <a:t>-kansio ja sinne tiedosto </a:t>
            </a:r>
            <a:r>
              <a:rPr lang="fi-FI" dirty="0" err="1"/>
              <a:t>index.js</a:t>
            </a:r>
            <a:endParaRPr lang="fi-FI" dirty="0"/>
          </a:p>
          <a:p>
            <a:r>
              <a:rPr lang="fi-FI" dirty="0"/>
              <a:t>Vasemman sivupalkin voit piilottaa (ja tuoda esiin CMD + B –näppäimillä)</a:t>
            </a:r>
          </a:p>
          <a:p>
            <a:r>
              <a:rPr lang="fi-FI" dirty="0"/>
              <a:t>Sivusi näyttää nyt tyhjältä (muistithan tehdä </a:t>
            </a:r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?)</a:t>
            </a:r>
          </a:p>
          <a:p>
            <a:r>
              <a:rPr lang="fi-FI" dirty="0"/>
              <a:t>Kirjoita </a:t>
            </a:r>
            <a:r>
              <a:rPr lang="fi-FI" dirty="0" err="1"/>
              <a:t>index.js</a:t>
            </a:r>
            <a:r>
              <a:rPr lang="fi-FI" dirty="0"/>
              <a:t> –tiedostoon seuraava koodi: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Ja olet oikeassa, JavaScriptiähän se on, mutta älä huolestu vielä tässä vaiheessa</a:t>
            </a:r>
          </a:p>
          <a:p>
            <a:r>
              <a:rPr lang="fi-FI" dirty="0"/>
              <a:t>Funktion nimi ISOLLA alkukirjaimella</a:t>
            </a:r>
          </a:p>
          <a:p>
            <a:r>
              <a:rPr lang="fi-FI" dirty="0"/>
              <a:t>Täytyy palauttaa JSX-tietoa (näyttää HTML:ltä, mutta ei ole, lähinnä XML:ää)</a:t>
            </a:r>
          </a:p>
          <a:p>
            <a:r>
              <a:rPr lang="fi-FI" dirty="0"/>
              <a:t>Muista aina sulkea </a:t>
            </a:r>
            <a:r>
              <a:rPr lang="fi-FI" dirty="0" err="1"/>
              <a:t>tägit</a:t>
            </a:r>
            <a:r>
              <a:rPr lang="fi-FI" dirty="0"/>
              <a:t>, esim. &lt;</a:t>
            </a:r>
            <a:r>
              <a:rPr lang="fi-FI" dirty="0" err="1"/>
              <a:t>br</a:t>
            </a:r>
            <a:r>
              <a:rPr lang="fi-FI" dirty="0"/>
              <a:t> /&gt;</a:t>
            </a:r>
          </a:p>
          <a:p>
            <a:r>
              <a:rPr lang="fi-FI" dirty="0"/>
              <a:t>Vaikka tallennamme, mitään ei näy, eli meidän pitää myös </a:t>
            </a:r>
            <a:r>
              <a:rPr lang="fi-FI" dirty="0" err="1"/>
              <a:t>exportoida</a:t>
            </a:r>
            <a:r>
              <a:rPr lang="fi-FI" dirty="0"/>
              <a:t> se:</a:t>
            </a:r>
            <a:br>
              <a:rPr lang="fi-FI" dirty="0"/>
            </a:b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554333-8B1C-4945-8F7D-1378E9AB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79" y="3065274"/>
            <a:ext cx="4330700" cy="698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A257CB7-AAAF-9545-99B9-A7A06DF4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6" y="3014474"/>
            <a:ext cx="4394200" cy="7493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50227D26-743D-8D4C-9CF4-A242A30A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79" y="5971163"/>
            <a:ext cx="2400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6C717F-A48A-5F4F-9BF3-5F9F233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B3E3E08-5508-5847-B729-920C37C432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Tämän jälkeen tuo </a:t>
            </a:r>
            <a:r>
              <a:rPr lang="fi-FI" dirty="0" err="1"/>
              <a:t>react</a:t>
            </a:r>
            <a:r>
              <a:rPr lang="fi-FI" dirty="0"/>
              <a:t> ja </a:t>
            </a:r>
            <a:r>
              <a:rPr lang="fi-FI" dirty="0" err="1"/>
              <a:t>react-dom</a:t>
            </a:r>
            <a:r>
              <a:rPr lang="fi-FI" dirty="0"/>
              <a:t>/</a:t>
            </a:r>
            <a:r>
              <a:rPr lang="fi-FI" dirty="0" err="1"/>
              <a:t>client</a:t>
            </a:r>
            <a:r>
              <a:rPr lang="fi-FI" dirty="0"/>
              <a:t> –kirjastot tiedoston alkuun</a:t>
            </a:r>
          </a:p>
          <a:p>
            <a:endParaRPr lang="fi-FI" dirty="0"/>
          </a:p>
          <a:p>
            <a:r>
              <a:rPr lang="fi-FI" dirty="0"/>
              <a:t>Tämän jälkeen yhdistä tieto </a:t>
            </a:r>
            <a:r>
              <a:rPr lang="fi-FI" dirty="0" err="1"/>
              <a:t>index.html:n</a:t>
            </a:r>
            <a:r>
              <a:rPr lang="fi-FI" dirty="0"/>
              <a:t> kanssa seuraavasti</a:t>
            </a:r>
          </a:p>
          <a:p>
            <a:endParaRPr lang="fi-FI" dirty="0"/>
          </a:p>
          <a:p>
            <a:endParaRPr lang="fi-FI" dirty="0"/>
          </a:p>
          <a:p>
            <a:pPr lvl="1"/>
            <a:r>
              <a:rPr lang="fi-FI" dirty="0"/>
              <a:t>Teemme </a:t>
            </a:r>
            <a:r>
              <a:rPr lang="fi-FI" dirty="0" err="1"/>
              <a:t>root</a:t>
            </a:r>
            <a:r>
              <a:rPr lang="fi-FI" dirty="0"/>
              <a:t>-muuttujan, joka hakee </a:t>
            </a:r>
            <a:r>
              <a:rPr lang="fi-FI" dirty="0" err="1"/>
              <a:t>index.html:stä</a:t>
            </a:r>
            <a:r>
              <a:rPr lang="fi-FI" dirty="0"/>
              <a:t> sen paikan, johon haluamme sijoittaa koodin</a:t>
            </a:r>
          </a:p>
          <a:p>
            <a:pPr lvl="1"/>
            <a:r>
              <a:rPr lang="fi-FI" dirty="0"/>
              <a:t>”</a:t>
            </a:r>
            <a:r>
              <a:rPr lang="fi-FI" dirty="0" err="1"/>
              <a:t>Renderöimme</a:t>
            </a:r>
            <a:r>
              <a:rPr lang="fi-FI" dirty="0"/>
              <a:t>” koodin ko. sijaintiin, eli kokonaisuudessaan: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49CFB42-4D61-B348-BBB8-16C04F21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53" y="1475782"/>
            <a:ext cx="3848100" cy="469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C71A501-B52C-CB42-9D43-18CB40F8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53" y="2234329"/>
            <a:ext cx="6223000" cy="4572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9F8CE22-07D2-FF42-AD0E-6C2489C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80" y="3738723"/>
            <a:ext cx="6311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1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9170E0C-EAB7-0547-B0A5-BE0F3322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76" y="-15114"/>
            <a:ext cx="7681709" cy="567249"/>
          </a:xfrm>
        </p:spPr>
        <p:txBody>
          <a:bodyPr/>
          <a:lstStyle/>
          <a:p>
            <a:r>
              <a:rPr lang="fi-FI" dirty="0"/>
              <a:t>Ohjelma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450CABC-7D3A-CC47-809A-D73FE5FC56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552135"/>
            <a:ext cx="7681708" cy="5788280"/>
          </a:xfrm>
        </p:spPr>
        <p:txBody>
          <a:bodyPr/>
          <a:lstStyle/>
          <a:p>
            <a:r>
              <a:rPr lang="fi-FI" dirty="0"/>
              <a:t>Visual Studion apuvälineitä</a:t>
            </a:r>
          </a:p>
          <a:p>
            <a:pPr lvl="1"/>
            <a:r>
              <a:rPr lang="fi-FI" dirty="0" err="1"/>
              <a:t>React-Native</a:t>
            </a:r>
            <a:r>
              <a:rPr lang="fi-FI" dirty="0"/>
              <a:t>/</a:t>
            </a:r>
            <a:r>
              <a:rPr lang="fi-FI" dirty="0" err="1"/>
              <a:t>React</a:t>
            </a:r>
            <a:r>
              <a:rPr lang="fi-FI" dirty="0"/>
              <a:t>/</a:t>
            </a:r>
            <a:r>
              <a:rPr lang="fi-FI" dirty="0" err="1"/>
              <a:t>Redux</a:t>
            </a:r>
            <a:r>
              <a:rPr lang="fi-FI" dirty="0"/>
              <a:t> </a:t>
            </a:r>
            <a:r>
              <a:rPr lang="fi-FI" dirty="0" err="1"/>
              <a:t>snippets</a:t>
            </a:r>
            <a:r>
              <a:rPr lang="fi-FI" dirty="0"/>
              <a:t> (</a:t>
            </a:r>
            <a:r>
              <a:rPr lang="fi-FI" dirty="0" err="1"/>
              <a:t>rafce</a:t>
            </a:r>
            <a:r>
              <a:rPr lang="fi-FI" dirty="0"/>
              <a:t> - </a:t>
            </a:r>
            <a:r>
              <a:rPr lang="fi-FI" dirty="0" err="1"/>
              <a:t>react</a:t>
            </a:r>
            <a:r>
              <a:rPr lang="fi-FI" dirty="0"/>
              <a:t>, </a:t>
            </a:r>
            <a:r>
              <a:rPr lang="fi-FI" dirty="0" err="1"/>
              <a:t>rfce</a:t>
            </a:r>
            <a:r>
              <a:rPr lang="fi-FI" dirty="0"/>
              <a:t> – tavallinen funktio)</a:t>
            </a:r>
          </a:p>
          <a:p>
            <a:pPr lvl="2"/>
            <a:r>
              <a:rPr lang="fi-FI" dirty="0" err="1"/>
              <a:t>Settings</a:t>
            </a:r>
            <a:r>
              <a:rPr lang="fi-FI" dirty="0"/>
              <a:t> – ”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snippets</a:t>
            </a:r>
            <a:r>
              <a:rPr lang="fi-FI" dirty="0"/>
              <a:t>” – Import </a:t>
            </a:r>
            <a:r>
              <a:rPr lang="fi-FI" dirty="0" err="1"/>
              <a:t>react</a:t>
            </a:r>
            <a:r>
              <a:rPr lang="fi-FI" dirty="0"/>
              <a:t> on top</a:t>
            </a:r>
          </a:p>
          <a:p>
            <a:pPr lvl="1"/>
            <a:r>
              <a:rPr lang="fi-FI" dirty="0"/>
              <a:t>Auto </a:t>
            </a:r>
            <a:r>
              <a:rPr lang="fi-FI" dirty="0" err="1"/>
              <a:t>Rename</a:t>
            </a:r>
            <a:r>
              <a:rPr lang="fi-FI" dirty="0"/>
              <a:t> </a:t>
            </a:r>
            <a:r>
              <a:rPr lang="fi-FI" dirty="0" err="1"/>
              <a:t>Tag</a:t>
            </a:r>
            <a:endParaRPr lang="fi-FI" dirty="0"/>
          </a:p>
          <a:p>
            <a:pPr lvl="1"/>
            <a:r>
              <a:rPr lang="fi-FI" dirty="0" err="1"/>
              <a:t>Highlight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Tag</a:t>
            </a:r>
            <a:endParaRPr lang="fi-FI" dirty="0"/>
          </a:p>
          <a:p>
            <a:pPr lvl="1"/>
            <a:r>
              <a:rPr lang="fi-FI" dirty="0" err="1"/>
              <a:t>Prettier</a:t>
            </a:r>
            <a:endParaRPr lang="fi-FI" dirty="0"/>
          </a:p>
          <a:p>
            <a:pPr lvl="2"/>
            <a:r>
              <a:rPr lang="fi-FI" dirty="0" err="1"/>
              <a:t>Code</a:t>
            </a:r>
            <a:r>
              <a:rPr lang="fi-FI" dirty="0"/>
              <a:t> – </a:t>
            </a:r>
            <a:r>
              <a:rPr lang="fi-FI" dirty="0" err="1"/>
              <a:t>Preferences</a:t>
            </a:r>
            <a:r>
              <a:rPr lang="fi-FI" dirty="0"/>
              <a:t> – </a:t>
            </a:r>
            <a:r>
              <a:rPr lang="fi-FI" dirty="0" err="1"/>
              <a:t>Settings</a:t>
            </a:r>
            <a:r>
              <a:rPr lang="fi-FI" dirty="0"/>
              <a:t> – ”</a:t>
            </a:r>
            <a:r>
              <a:rPr lang="fi-FI" dirty="0" err="1"/>
              <a:t>format</a:t>
            </a:r>
            <a:r>
              <a:rPr lang="fi-FI" dirty="0"/>
              <a:t>” – </a:t>
            </a:r>
            <a:r>
              <a:rPr lang="fi-FI" dirty="0" err="1"/>
              <a:t>Editor</a:t>
            </a:r>
            <a:r>
              <a:rPr lang="fi-FI" dirty="0"/>
              <a:t>: </a:t>
            </a:r>
            <a:r>
              <a:rPr lang="fi-FI" dirty="0" err="1"/>
              <a:t>Format</a:t>
            </a:r>
            <a:r>
              <a:rPr lang="fi-FI" dirty="0"/>
              <a:t> On </a:t>
            </a:r>
            <a:r>
              <a:rPr lang="fi-FI" dirty="0" err="1"/>
              <a:t>Paste</a:t>
            </a:r>
            <a:r>
              <a:rPr lang="fi-FI" dirty="0"/>
              <a:t> ja </a:t>
            </a:r>
            <a:r>
              <a:rPr lang="fi-FI" dirty="0" err="1"/>
              <a:t>Format</a:t>
            </a:r>
            <a:r>
              <a:rPr lang="fi-FI" dirty="0"/>
              <a:t> On </a:t>
            </a:r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tabit</a:t>
            </a:r>
            <a:r>
              <a:rPr lang="fi-FI" dirty="0"/>
              <a:t> päälle</a:t>
            </a:r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lvl="2"/>
            <a:endParaRPr lang="fi-FI" dirty="0"/>
          </a:p>
          <a:p>
            <a:pPr marL="914400" lvl="2" indent="0">
              <a:buNone/>
            </a:pPr>
            <a:endParaRPr lang="fi-FI" dirty="0"/>
          </a:p>
          <a:p>
            <a:pPr lvl="2"/>
            <a:endParaRPr lang="fi-FI" dirty="0"/>
          </a:p>
          <a:p>
            <a:pPr lvl="2"/>
            <a:r>
              <a:rPr lang="fi-FI" dirty="0"/>
              <a:t>Määritä samasta paikkaa (hakusana: </a:t>
            </a:r>
            <a:r>
              <a:rPr lang="fi-FI" dirty="0" err="1"/>
              <a:t>default</a:t>
            </a:r>
            <a:r>
              <a:rPr lang="fi-FI" dirty="0"/>
              <a:t> </a:t>
            </a:r>
            <a:r>
              <a:rPr lang="fi-FI" dirty="0" err="1"/>
              <a:t>formatter</a:t>
            </a:r>
            <a:r>
              <a:rPr lang="fi-FI" dirty="0"/>
              <a:t>) oletusmuotoilijaksi </a:t>
            </a:r>
            <a:r>
              <a:rPr lang="fi-FI" dirty="0" err="1"/>
              <a:t>Prettier</a:t>
            </a:r>
            <a:r>
              <a:rPr lang="fi-FI" dirty="0"/>
              <a:t> 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AF70B8D-6ACA-E946-A65C-AF683DA1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4" y="2848149"/>
            <a:ext cx="4636128" cy="1542641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10646AB-1499-C64A-9A58-FCC1828B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44" y="5035865"/>
            <a:ext cx="7162800" cy="12700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A69357E6-C26E-D749-95D9-4D820D9F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150" y="1371285"/>
            <a:ext cx="6553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D7E5C8A-E22C-AF4C-9079-52191FE2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Ensimmäisen komponentin läpikäynti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F92365D-C54B-F347-9240-3EE5699FDB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Ensimmäinen kirjain pitää olla ISO</a:t>
            </a:r>
          </a:p>
          <a:p>
            <a:r>
              <a:rPr lang="fi-FI" dirty="0"/>
              <a:t>Pitää palauttaa jotain, myös tyhjä käy</a:t>
            </a:r>
          </a:p>
          <a:p>
            <a:r>
              <a:rPr lang="fi-FI" dirty="0"/>
              <a:t>JSX (JavaScript XML) – tyylinen syntaksi (KAIKKI </a:t>
            </a:r>
            <a:r>
              <a:rPr lang="fi-FI" dirty="0" err="1"/>
              <a:t>tägit</a:t>
            </a:r>
            <a:r>
              <a:rPr lang="fi-FI" dirty="0"/>
              <a:t> suljettava)</a:t>
            </a:r>
          </a:p>
          <a:p>
            <a:r>
              <a:rPr lang="fi-FI" dirty="0"/>
              <a:t>Kommentointi maalaus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Shift + Alt + A</a:t>
            </a:r>
          </a:p>
          <a:p>
            <a:r>
              <a:rPr lang="fi-FI" dirty="0"/>
              <a:t>Tehdään hieman toisella tavalla aikaisempi, mutta JSX tulee olemaan helpompi: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Jossa 3 attribuuttia:</a:t>
            </a:r>
          </a:p>
          <a:p>
            <a:pPr lvl="1"/>
            <a:r>
              <a:rPr lang="fi-FI" dirty="0"/>
              <a:t>Mikä elementti halutaan luoda, tässä h2</a:t>
            </a:r>
          </a:p>
          <a:p>
            <a:pPr lvl="1"/>
            <a:r>
              <a:rPr lang="fi-FI" dirty="0" err="1"/>
              <a:t>Props</a:t>
            </a:r>
            <a:r>
              <a:rPr lang="fi-FI" dirty="0"/>
              <a:t>, joita emme vielä ole käyneet läpi, tästä siis myöhemmin, nyt tyhjä objekti</a:t>
            </a:r>
          </a:p>
          <a:p>
            <a:pPr lvl="1"/>
            <a:r>
              <a:rPr lang="fi-FI" dirty="0"/>
              <a:t>Mitä haluamme tuon elementin sisään, tässä </a:t>
            </a:r>
            <a:r>
              <a:rPr lang="fi-FI" dirty="0" err="1"/>
              <a:t>Hello</a:t>
            </a:r>
            <a:r>
              <a:rPr lang="fi-FI" dirty="0"/>
              <a:t> World!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4D49CC8-00F5-6A44-850F-06565B66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31" y="2914231"/>
            <a:ext cx="5295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1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6D83BD8-96BF-6A4C-8565-ADA604F6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Edellinen dia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9FC4390-7DC1-8D45-97EB-F58DDF9641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97183"/>
            <a:ext cx="7681708" cy="5153279"/>
          </a:xfrm>
        </p:spPr>
        <p:txBody>
          <a:bodyPr/>
          <a:lstStyle/>
          <a:p>
            <a:r>
              <a:rPr lang="fi-FI" dirty="0"/>
              <a:t>Koska voimme palauttaa vain yhden elementin </a:t>
            </a:r>
            <a:r>
              <a:rPr lang="fi-FI" dirty="0" err="1"/>
              <a:t>return</a:t>
            </a:r>
            <a:r>
              <a:rPr lang="fi-FI" dirty="0"/>
              <a:t> lauseella, yleensä elementit ympäröidään div-</a:t>
            </a:r>
            <a:r>
              <a:rPr lang="fi-FI" dirty="0" err="1"/>
              <a:t>tägeillä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Yllä oleva toimii, mutta ohjelma hajoaa, jos div-</a:t>
            </a:r>
            <a:r>
              <a:rPr lang="fi-FI" dirty="0" err="1"/>
              <a:t>tägejä</a:t>
            </a:r>
            <a:r>
              <a:rPr lang="fi-FI" dirty="0"/>
              <a:t> ei ole: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4EF4EF0-D984-0F43-99A8-BDFC73BE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64" y="1671588"/>
            <a:ext cx="4470400" cy="1866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77FE452-0512-8148-B2CA-C5182AF4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14" y="3898760"/>
            <a:ext cx="4381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5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599A51C-5D5F-324D-9974-454BD506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REACT on?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E0BACC5-AE9A-9D4F-AE34-29F8682C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47636"/>
            <a:ext cx="8851900" cy="42037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CF3F1586-77FF-254E-9DE1-5789613DE770}"/>
              </a:ext>
            </a:extLst>
          </p:cNvPr>
          <p:cNvSpPr/>
          <p:nvPr/>
        </p:nvSpPr>
        <p:spPr>
          <a:xfrm>
            <a:off x="580768" y="3608173"/>
            <a:ext cx="9613557" cy="7908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720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937AAF5-AD0E-474B-9AA1-D173588E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JSX-säännöt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AEA9496-68F5-ED49-A680-3D320EA624A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 palauttaa vain yhden elementin, mutta voit div-</a:t>
            </a:r>
            <a:r>
              <a:rPr lang="fi-FI" dirty="0" err="1"/>
              <a:t>tägeillä</a:t>
            </a:r>
            <a:r>
              <a:rPr lang="fi-FI" dirty="0"/>
              <a:t> (vanhempi elementti) ympäröidä useamman elementin, jolloin toimii</a:t>
            </a:r>
          </a:p>
          <a:p>
            <a:r>
              <a:rPr lang="fi-FI" dirty="0"/>
              <a:t>Huomaa, että div-</a:t>
            </a:r>
            <a:r>
              <a:rPr lang="fi-FI" dirty="0" err="1"/>
              <a:t>tägi</a:t>
            </a:r>
            <a:r>
              <a:rPr lang="fi-FI" dirty="0"/>
              <a:t> on hieman vanhentunut HTML5:n tultua. Voimme siis käyttää semanttisia </a:t>
            </a:r>
            <a:r>
              <a:rPr lang="fi-FI" dirty="0" err="1"/>
              <a:t>tägejä</a:t>
            </a:r>
            <a:r>
              <a:rPr lang="fi-FI" dirty="0"/>
              <a:t>, kuten main, </a:t>
            </a:r>
            <a:r>
              <a:rPr lang="fi-FI" dirty="0" err="1"/>
              <a:t>section</a:t>
            </a:r>
            <a:r>
              <a:rPr lang="fi-FI" dirty="0"/>
              <a:t>, </a:t>
            </a:r>
            <a:r>
              <a:rPr lang="fi-FI" dirty="0" err="1"/>
              <a:t>article</a:t>
            </a:r>
            <a:r>
              <a:rPr lang="fi-FI" dirty="0"/>
              <a:t> jne.</a:t>
            </a:r>
          </a:p>
          <a:p>
            <a:r>
              <a:rPr lang="fi-FI" dirty="0"/>
              <a:t>Voimme myös käyttää &lt;</a:t>
            </a:r>
            <a:r>
              <a:rPr lang="fi-FI" dirty="0" err="1"/>
              <a:t>Fragment</a:t>
            </a:r>
            <a:r>
              <a:rPr lang="fi-FI" dirty="0"/>
              <a:t>&gt; -</a:t>
            </a:r>
            <a:r>
              <a:rPr lang="fi-FI" dirty="0" err="1"/>
              <a:t>tägiä</a:t>
            </a:r>
            <a:r>
              <a:rPr lang="fi-FI" dirty="0"/>
              <a:t>, jos emme halua lisätä solmuja puuhumme. </a:t>
            </a:r>
            <a:r>
              <a:rPr lang="fi-FI" dirty="0" err="1"/>
              <a:t>Fragment-tägistä</a:t>
            </a:r>
            <a:r>
              <a:rPr lang="fi-FI" dirty="0"/>
              <a:t> voi jättää sanan kokonaan pois</a:t>
            </a:r>
          </a:p>
          <a:p>
            <a:r>
              <a:rPr lang="fi-FI" dirty="0"/>
              <a:t>Attribuuttien nimet kirjoitetaan </a:t>
            </a:r>
            <a:r>
              <a:rPr lang="fi-FI" dirty="0" err="1"/>
              <a:t>camelCase</a:t>
            </a:r>
            <a:r>
              <a:rPr lang="fi-FI" dirty="0"/>
              <a:t>-tyyppisesti (HTML:ssä kaikki pienillä)</a:t>
            </a:r>
          </a:p>
          <a:p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-attribuuttia (.jotain) ei ole </a:t>
            </a:r>
            <a:r>
              <a:rPr lang="fi-FI" dirty="0" err="1"/>
              <a:t>JSX:ssä</a:t>
            </a:r>
            <a:r>
              <a:rPr lang="fi-FI" dirty="0"/>
              <a:t>, vaan se on korvattu </a:t>
            </a:r>
            <a:r>
              <a:rPr lang="fi-FI" dirty="0" err="1"/>
              <a:t>className</a:t>
            </a:r>
            <a:r>
              <a:rPr lang="fi-FI" dirty="0"/>
              <a:t>-attribuutilla</a:t>
            </a:r>
          </a:p>
          <a:p>
            <a:r>
              <a:rPr lang="fi-FI" dirty="0"/>
              <a:t>Kaikilla elementeillä pitää olla </a:t>
            </a:r>
            <a:r>
              <a:rPr lang="fi-FI" dirty="0" err="1"/>
              <a:t>sulkemistägi</a:t>
            </a:r>
            <a:r>
              <a:rPr lang="fi-FI" dirty="0"/>
              <a:t>. Jos kyseessä on ”yksinäinen” elementti, kuten &lt;</a:t>
            </a:r>
            <a:r>
              <a:rPr lang="fi-FI" dirty="0" err="1"/>
              <a:t>br</a:t>
            </a:r>
            <a:r>
              <a:rPr lang="fi-FI" dirty="0"/>
              <a:t>&gt;, se suljetaan samaan aikaan &lt;</a:t>
            </a:r>
            <a:r>
              <a:rPr lang="fi-FI" dirty="0" err="1"/>
              <a:t>br</a:t>
            </a:r>
            <a:r>
              <a:rPr lang="fi-FI" dirty="0"/>
              <a:t> /&gt;</a:t>
            </a:r>
          </a:p>
          <a:p>
            <a:r>
              <a:rPr lang="fi-FI" dirty="0"/>
              <a:t>Return komennon kanssa kannattaa muistaa käyttää sulkuja. Huomaa, että avaava sulku pitää olla samalla rivillä kuin </a:t>
            </a:r>
            <a:r>
              <a:rPr lang="fi-FI" dirty="0" err="1"/>
              <a:t>return</a:t>
            </a:r>
            <a:r>
              <a:rPr lang="fi-FI" dirty="0"/>
              <a:t> sana.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6753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2EF5FCC-76E6-D248-8548-FAE5E714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</a:t>
            </a:r>
            <a:r>
              <a:rPr lang="fi-FI" dirty="0" err="1"/>
              <a:t>JSX:n</a:t>
            </a:r>
            <a:r>
              <a:rPr lang="fi-FI" dirty="0"/>
              <a:t> sisällä kutsuna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3DA8BE9-6080-364A-8562-9EB54E7DB9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Jos haluaisin, että sekä h2:n sisältö, että p:n sisältö olisi uudelleen käytettävissä, en voisi kirjoittaa sitä näin, vaan tekisin komponentin kummastakin: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Tämän jälkeen voit käyttää komponenttia uudelleen ja uudelleen:</a:t>
            </a:r>
            <a:br>
              <a:rPr lang="fi-FI" dirty="0"/>
            </a:b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1022866-C60C-B04D-B1B9-17FB5E15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6" y="1762020"/>
            <a:ext cx="4381500" cy="1866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1EC7F3F9-5064-0148-BBAC-BF6CDF85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56" y="1660420"/>
            <a:ext cx="6045200" cy="2070100"/>
          </a:xfrm>
          <a:prstGeom prst="rect">
            <a:avLst/>
          </a:prstGeom>
        </p:spPr>
      </p:pic>
      <p:sp>
        <p:nvSpPr>
          <p:cNvPr id="6" name="Alanuoli 5">
            <a:extLst>
              <a:ext uri="{FF2B5EF4-FFF2-40B4-BE49-F238E27FC236}">
                <a16:creationId xmlns:a16="http://schemas.microsoft.com/office/drawing/2014/main" id="{99B3E406-14D1-7A42-AE20-70CFA9AA4964}"/>
              </a:ext>
            </a:extLst>
          </p:cNvPr>
          <p:cNvSpPr/>
          <p:nvPr/>
        </p:nvSpPr>
        <p:spPr>
          <a:xfrm rot="16200000">
            <a:off x="5093858" y="2611217"/>
            <a:ext cx="733530" cy="844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6AB2A031-B66C-7547-9EDD-DE549B21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676" y="4295714"/>
            <a:ext cx="2870200" cy="2044700"/>
          </a:xfrm>
          <a:prstGeom prst="rect">
            <a:avLst/>
          </a:prstGeom>
        </p:spPr>
      </p:pic>
      <p:sp>
        <p:nvSpPr>
          <p:cNvPr id="8" name="Alanuoli 7">
            <a:extLst>
              <a:ext uri="{FF2B5EF4-FFF2-40B4-BE49-F238E27FC236}">
                <a16:creationId xmlns:a16="http://schemas.microsoft.com/office/drawing/2014/main" id="{AD6BA6F9-11CD-6049-AAA8-0B490C2273DD}"/>
              </a:ext>
            </a:extLst>
          </p:cNvPr>
          <p:cNvSpPr/>
          <p:nvPr/>
        </p:nvSpPr>
        <p:spPr>
          <a:xfrm rot="16200000">
            <a:off x="4834276" y="5053001"/>
            <a:ext cx="733530" cy="844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BB91D213-6CD7-474A-B4A1-C456E166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56" y="4435414"/>
            <a:ext cx="3987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0B6BF303-074D-9F48-B466-E92666B9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669164"/>
            <a:ext cx="4953000" cy="2540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159E1C7-8A09-D247-AA5C-FA450057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kehitystyökalu Chromeen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7F6B853-2FCB-084E-A12A-AFB43BC78C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Kun Chromesta valitaan oikeasta yläkulmasta 3 pistettä ja sieltä</a:t>
            </a:r>
            <a:br>
              <a:rPr lang="fi-FI" dirty="0"/>
            </a:br>
            <a:r>
              <a:rPr lang="fi-FI" dirty="0"/>
              <a:t>lisää työkaluja </a:t>
            </a:r>
            <a:r>
              <a:rPr lang="fi-FI" dirty="0">
                <a:sym typeface="Wingdings" pitchFamily="2" charset="2"/>
              </a:rPr>
              <a:t> Laajennukset, voidaan etsittäväksi laajennukseksi</a:t>
            </a:r>
            <a:br>
              <a:rPr lang="fi-FI" dirty="0">
                <a:sym typeface="Wingdings" pitchFamily="2" charset="2"/>
              </a:rPr>
            </a:br>
            <a:r>
              <a:rPr lang="fi-FI" dirty="0">
                <a:sym typeface="Wingdings" pitchFamily="2" charset="2"/>
              </a:rPr>
              <a:t>antaa: ”</a:t>
            </a:r>
            <a:r>
              <a:rPr lang="fi-FI" dirty="0" err="1">
                <a:sym typeface="Wingdings" pitchFamily="2" charset="2"/>
              </a:rPr>
              <a:t>React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Developer</a:t>
            </a:r>
            <a:r>
              <a:rPr lang="fi-FI" dirty="0">
                <a:sym typeface="Wingdings" pitchFamily="2" charset="2"/>
              </a:rPr>
              <a:t> Tools”, jolloin saadaan muutama lisä valikko jo</a:t>
            </a:r>
            <a:br>
              <a:rPr lang="fi-FI" dirty="0">
                <a:sym typeface="Wingdings" pitchFamily="2" charset="2"/>
              </a:rPr>
            </a:br>
            <a:r>
              <a:rPr lang="fi-FI" dirty="0">
                <a:sym typeface="Wingdings" pitchFamily="2" charset="2"/>
              </a:rPr>
              <a:t>hyväksi havaittuihin </a:t>
            </a:r>
            <a:r>
              <a:rPr lang="fi-FI" dirty="0" err="1">
                <a:sym typeface="Wingdings" pitchFamily="2" charset="2"/>
              </a:rPr>
              <a:t>Developer</a:t>
            </a:r>
            <a:r>
              <a:rPr lang="fi-FI" dirty="0">
                <a:sym typeface="Wingdings" pitchFamily="2" charset="2"/>
              </a:rPr>
              <a:t> Toolseihin</a:t>
            </a:r>
            <a:endParaRPr lang="fi-FI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B50F968E-0CF1-AF41-8FDD-9A498A9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3416300"/>
            <a:ext cx="50800" cy="254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F9FA0AC-B6E0-3E45-9467-74129117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0" y="3416300"/>
            <a:ext cx="4241800" cy="3479800"/>
          </a:xfrm>
          <a:prstGeom prst="rect">
            <a:avLst/>
          </a:prstGeom>
        </p:spPr>
      </p:pic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74C0906E-1B04-824F-8D73-3CF72316381C}"/>
              </a:ext>
            </a:extLst>
          </p:cNvPr>
          <p:cNvCxnSpPr/>
          <p:nvPr/>
        </p:nvCxnSpPr>
        <p:spPr>
          <a:xfrm>
            <a:off x="5134708" y="2059912"/>
            <a:ext cx="5586883" cy="429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436B6CF7-E926-0F41-969F-4B642F432C34}"/>
              </a:ext>
            </a:extLst>
          </p:cNvPr>
          <p:cNvCxnSpPr/>
          <p:nvPr/>
        </p:nvCxnSpPr>
        <p:spPr>
          <a:xfrm>
            <a:off x="5144756" y="2090057"/>
            <a:ext cx="5596932" cy="455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Kuva 12">
            <a:extLst>
              <a:ext uri="{FF2B5EF4-FFF2-40B4-BE49-F238E27FC236}">
                <a16:creationId xmlns:a16="http://schemas.microsoft.com/office/drawing/2014/main" id="{5465A958-9F2A-3C46-9230-29DA0AC2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312" y="2389135"/>
            <a:ext cx="3937000" cy="1816100"/>
          </a:xfrm>
          <a:prstGeom prst="rect">
            <a:avLst/>
          </a:prstGeom>
        </p:spPr>
      </p:pic>
      <p:sp>
        <p:nvSpPr>
          <p:cNvPr id="15" name="Alanuoli 14">
            <a:extLst>
              <a:ext uri="{FF2B5EF4-FFF2-40B4-BE49-F238E27FC236}">
                <a16:creationId xmlns:a16="http://schemas.microsoft.com/office/drawing/2014/main" id="{92DC39E9-8ABF-584F-A5CD-DE4FFBE51FE0}"/>
              </a:ext>
            </a:extLst>
          </p:cNvPr>
          <p:cNvSpPr/>
          <p:nvPr/>
        </p:nvSpPr>
        <p:spPr>
          <a:xfrm rot="18338056">
            <a:off x="4325250" y="3371059"/>
            <a:ext cx="767024" cy="904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695B85F2-AB9C-684D-8282-F7644AA21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247" y="4181748"/>
            <a:ext cx="2857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355595-7813-0149-8FF9-7AA07647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52A9606-7C6F-804C-8423-1D5ECF659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Aloita asentamalla </a:t>
            </a:r>
            <a:r>
              <a:rPr lang="fi-FI" dirty="0" err="1"/>
              <a:t>node</a:t>
            </a:r>
            <a:r>
              <a:rPr lang="fi-FI" dirty="0"/>
              <a:t> ja </a:t>
            </a:r>
            <a:r>
              <a:rPr lang="fi-FI" dirty="0" err="1"/>
              <a:t>react</a:t>
            </a:r>
            <a:r>
              <a:rPr lang="fi-FI" dirty="0"/>
              <a:t>, jos et ole vielä sitä tehnyt</a:t>
            </a:r>
          </a:p>
          <a:p>
            <a:r>
              <a:rPr lang="fi-FI" dirty="0"/>
              <a:t>Käynnistä projekti oikeassa kansiossa komennolla</a:t>
            </a:r>
          </a:p>
          <a:p>
            <a:pPr lvl="1"/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1.projekti</a:t>
            </a:r>
          </a:p>
          <a:p>
            <a:pPr lvl="1"/>
            <a:r>
              <a:rPr lang="fi-FI" dirty="0"/>
              <a:t>Seuraa käynnistys ohjeita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Sinulle avautuu localhost:3000:</a:t>
            </a:r>
          </a:p>
          <a:p>
            <a:pPr lvl="1"/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32DA815C-A3E4-3149-B469-34155FC3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46" y="2434709"/>
            <a:ext cx="1257300" cy="39370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BB531735-A957-6D44-94DB-F7CB3E89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73" y="2225321"/>
            <a:ext cx="4687181" cy="4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769217-5CCE-3D42-A63C-D8AA85CF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1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247009-48C7-664A-AAB9-89E0A0D0F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Käytä nyt tietojasi, joita olet oppinut ja tee </a:t>
            </a:r>
            <a:r>
              <a:rPr lang="fi-FI" dirty="0" err="1"/>
              <a:t>seuraavanlainen</a:t>
            </a:r>
            <a:r>
              <a:rPr lang="fi-FI" dirty="0"/>
              <a:t> sivu: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Vihjeitä	</a:t>
            </a:r>
          </a:p>
          <a:p>
            <a:pPr lvl="1"/>
            <a:r>
              <a:rPr lang="fi-FI" dirty="0" err="1"/>
              <a:t>React</a:t>
            </a:r>
            <a:r>
              <a:rPr lang="fi-FI" dirty="0"/>
              <a:t>-logo löytyy projektipuusta, pääset siihen käsiksi osoitteella </a:t>
            </a:r>
            <a:r>
              <a:rPr lang="fi-FI" dirty="0" err="1"/>
              <a:t>src</a:t>
            </a:r>
            <a:r>
              <a:rPr lang="fi-FI" dirty="0"/>
              <a:t>=”./logo192.png” image-elementissäsi</a:t>
            </a:r>
          </a:p>
          <a:p>
            <a:pPr lvl="1"/>
            <a:r>
              <a:rPr lang="fi-FI" dirty="0"/>
              <a:t>Leveyden voi muuttaa aivan kuten html:ssä, esimerkissä se on 40px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525C4CA-503C-AC42-86A1-94D3AE6E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45" y="1470358"/>
            <a:ext cx="5295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7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B369B08-D4F5-004E-BF19-D250FEA9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Vastaus vaiheeseen 1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9C013F8-6491-B444-8C65-2C8ABDF8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136650"/>
            <a:ext cx="7772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B6358D-8804-F749-91C3-56B610CE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2: omat komponentit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FD7E52C-571D-DB46-B66A-434899418C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Tällä hetkellä tallennamme JSX-koodin muuttujaan</a:t>
            </a:r>
          </a:p>
          <a:p>
            <a:r>
              <a:rPr lang="fi-FI" dirty="0"/>
              <a:t>Tällainen on hankala ylläpitää</a:t>
            </a:r>
          </a:p>
          <a:p>
            <a:r>
              <a:rPr lang="fi-FI" dirty="0"/>
              <a:t>Funktioita voidaan kutsua niin monta kertaa, kun halutaan, samoin omia </a:t>
            </a:r>
            <a:r>
              <a:rPr lang="fi-FI" dirty="0" err="1"/>
              <a:t>komponenttejä</a:t>
            </a:r>
            <a:endParaRPr lang="fi-FI" dirty="0"/>
          </a:p>
          <a:p>
            <a:r>
              <a:rPr lang="fi-FI" dirty="0"/>
              <a:t>Vaihda nyt sivu-muuttujan sisältö Sivu-komponentin sisälle</a:t>
            </a:r>
          </a:p>
          <a:p>
            <a:r>
              <a:rPr lang="fi-FI" dirty="0"/>
              <a:t>Muista, että komponenttia kutsutaan &lt;Sivu /&gt; -nimellä, ei Sivu() –nimellä</a:t>
            </a:r>
          </a:p>
          <a:p>
            <a:r>
              <a:rPr lang="fi-FI" dirty="0"/>
              <a:t>Muista käyttää Pascal-case –tyylistä nimeämistä (ensimmäinen Isolla)</a:t>
            </a:r>
          </a:p>
        </p:txBody>
      </p:sp>
    </p:spTree>
    <p:extLst>
      <p:ext uri="{BB962C8B-B14F-4D97-AF65-F5344CB8AC3E}">
        <p14:creationId xmlns:p14="http://schemas.microsoft.com/office/powerpoint/2010/main" val="250121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A054775-8C0A-7249-BC45-25CEF969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vastaus vaiheeseen 2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2900BCF-DAA8-8548-9A19-73E60B7C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7683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E300916-9AD2-F441-A540-1594CEB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harjoitus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C3F9347-FE5E-6347-93D5-F6CA32B2BC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nyt edellisestä 3 komponenttia: Kuva, otsikko ja lista ja </a:t>
            </a:r>
            <a:r>
              <a:rPr lang="fi-FI" dirty="0" err="1"/>
              <a:t>renderöi</a:t>
            </a:r>
            <a:r>
              <a:rPr lang="fi-FI" dirty="0"/>
              <a:t> se selaimeen</a:t>
            </a:r>
          </a:p>
          <a:p>
            <a:r>
              <a:rPr lang="fi-FI" dirty="0"/>
              <a:t>HUOMAA, että et voi </a:t>
            </a:r>
            <a:r>
              <a:rPr lang="fi-FI" dirty="0" err="1"/>
              <a:t>renderöidä</a:t>
            </a:r>
            <a:r>
              <a:rPr lang="fi-FI" dirty="0"/>
              <a:t> suoraan,  vaan joudut tekemään 4. komponentin, joka kasaa edelliset yhteen ja </a:t>
            </a:r>
            <a:r>
              <a:rPr lang="fi-FI" dirty="0" err="1"/>
              <a:t>renderöit</a:t>
            </a:r>
            <a:r>
              <a:rPr lang="fi-FI" dirty="0"/>
              <a:t> sen</a:t>
            </a:r>
          </a:p>
          <a:p>
            <a:r>
              <a:rPr lang="fi-FI" dirty="0"/>
              <a:t>Lisää vielä alatunniste-elementti, jossa lukee: &amp;copy; Oma Nimesi. Kaikki oikeudet pidätetään</a:t>
            </a:r>
          </a:p>
          <a:p>
            <a:r>
              <a:rPr lang="fi-FI" dirty="0"/>
              <a:t>Lopputulos: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5AAF956-566D-0A4E-BAC9-B05ADA7B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59" y="3276452"/>
            <a:ext cx="5397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E2E365A-0511-224E-993B-EF75E9A3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vastaus harjoitukseen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5798A99-DD41-014F-BA05-E0D1D8A7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61" y="1081361"/>
            <a:ext cx="4613344" cy="57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80D4980-ED46-074F-AFBD-D9E5FF7A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REACT 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78D6337-AAD9-0A4C-8085-D0B90724E19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Facebookin (Meta) kehittämä JavaScriptin kirjasto</a:t>
            </a:r>
          </a:p>
          <a:p>
            <a:r>
              <a:rPr lang="fi-FI" dirty="0"/>
              <a:t>Kaikkein suosituin JavaScript-kirjasto käyttöliittymän tekemiseen</a:t>
            </a:r>
          </a:p>
          <a:p>
            <a:r>
              <a:rPr lang="fi-FI" dirty="0"/>
              <a:t>Kilpailijoita mm. </a:t>
            </a:r>
            <a:r>
              <a:rPr lang="fi-FI" dirty="0" err="1"/>
              <a:t>Angular</a:t>
            </a:r>
            <a:r>
              <a:rPr lang="fi-FI" dirty="0"/>
              <a:t>, </a:t>
            </a:r>
            <a:r>
              <a:rPr lang="fi-FI" dirty="0" err="1"/>
              <a:t>Vue</a:t>
            </a:r>
            <a:r>
              <a:rPr lang="fi-FI" dirty="0"/>
              <a:t>, </a:t>
            </a:r>
            <a:r>
              <a:rPr lang="fi-FI" dirty="0" err="1"/>
              <a:t>Svelte</a:t>
            </a:r>
            <a:endParaRPr lang="fi-FI" dirty="0"/>
          </a:p>
          <a:p>
            <a:r>
              <a:rPr lang="fi-FI" dirty="0"/>
              <a:t>Perustuu komponentteihin</a:t>
            </a:r>
          </a:p>
          <a:p>
            <a:pPr lvl="1"/>
            <a:r>
              <a:rPr lang="fi-FI" dirty="0"/>
              <a:t>Käyttöliittymän itsenäisiä paloja, jolloin yksittäisen komponentin logiikan muutos ei </a:t>
            </a:r>
            <a:r>
              <a:rPr lang="fi-FI" dirty="0" err="1"/>
              <a:t>hajoita</a:t>
            </a:r>
            <a:r>
              <a:rPr lang="fi-FI" dirty="0"/>
              <a:t> koko ohjelmaa</a:t>
            </a:r>
          </a:p>
          <a:p>
            <a:pPr lvl="1"/>
            <a:r>
              <a:rPr lang="fi-FI" dirty="0"/>
              <a:t>Uudelleen käytettävyys</a:t>
            </a:r>
          </a:p>
          <a:p>
            <a:pPr lvl="1"/>
            <a:r>
              <a:rPr lang="fi-FI" dirty="0"/>
              <a:t>Käyttöliittymä voidaan rakentaa kuten logopalikat</a:t>
            </a:r>
          </a:p>
          <a:p>
            <a:r>
              <a:rPr lang="fi-FI" dirty="0"/>
              <a:t>Nopeus (</a:t>
            </a:r>
            <a:r>
              <a:rPr lang="fi-FI" dirty="0" err="1"/>
              <a:t>VirtualDOM</a:t>
            </a:r>
            <a:r>
              <a:rPr lang="fi-FI" dirty="0"/>
              <a:t> – vain muutosta vaativat komponentit </a:t>
            </a:r>
            <a:r>
              <a:rPr lang="fi-FI" dirty="0" err="1"/>
              <a:t>renderöidään</a:t>
            </a:r>
            <a:r>
              <a:rPr lang="fi-FI" dirty="0"/>
              <a:t> uudestaan)</a:t>
            </a:r>
          </a:p>
          <a:p>
            <a:r>
              <a:rPr lang="fi-FI" dirty="0"/>
              <a:t>Esimerkkinä Twitter (</a:t>
            </a:r>
            <a:r>
              <a:rPr lang="fi-FI" dirty="0" err="1"/>
              <a:t>icon</a:t>
            </a:r>
            <a:r>
              <a:rPr lang="fi-FI" dirty="0"/>
              <a:t> + </a:t>
            </a:r>
            <a:r>
              <a:rPr lang="fi-FI" dirty="0" err="1"/>
              <a:t>text</a:t>
            </a:r>
            <a:r>
              <a:rPr lang="fi-FI" dirty="0"/>
              <a:t>), toistuvia malleja</a:t>
            </a:r>
          </a:p>
        </p:txBody>
      </p:sp>
    </p:spTree>
    <p:extLst>
      <p:ext uri="{BB962C8B-B14F-4D97-AF65-F5344CB8AC3E}">
        <p14:creationId xmlns:p14="http://schemas.microsoft.com/office/powerpoint/2010/main" val="2562932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00AA21-9831-DD45-8930-CCF12E24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Kysymyksiä opitusta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B9A6DF-3164-4445-A76A-25615B064BE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Mikä on </a:t>
            </a:r>
            <a:r>
              <a:rPr lang="fi-FI" dirty="0" err="1"/>
              <a:t>React</a:t>
            </a:r>
            <a:r>
              <a:rPr lang="fi-FI" dirty="0"/>
              <a:t> komponentti?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minunKomponentti</a:t>
            </a:r>
            <a:r>
              <a:rPr lang="fi-FI" dirty="0"/>
              <a:t>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Otsikko()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const</a:t>
            </a:r>
            <a:r>
              <a:rPr lang="fi-FI" dirty="0"/>
              <a:t> </a:t>
            </a:r>
            <a:r>
              <a:rPr lang="fi-FI" dirty="0" err="1"/>
              <a:t>root</a:t>
            </a:r>
            <a:r>
              <a:rPr lang="fi-FI" dirty="0"/>
              <a:t> = </a:t>
            </a:r>
            <a:r>
              <a:rPr lang="fi-FI" dirty="0" err="1"/>
              <a:t>document.getElementById</a:t>
            </a:r>
            <a:r>
              <a:rPr lang="fi-FI" dirty="0"/>
              <a:t>(’</a:t>
            </a:r>
            <a:r>
              <a:rPr lang="fi-FI" dirty="0" err="1"/>
              <a:t>root</a:t>
            </a:r>
            <a:r>
              <a:rPr lang="fi-FI" dirty="0"/>
              <a:t>’)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root.render</a:t>
            </a:r>
            <a:r>
              <a:rPr lang="fi-FI" dirty="0"/>
              <a:t>(Otsikko())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1486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00AA21-9831-DD45-8930-CCF12E24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Vastauksia opitusta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B9A6DF-3164-4445-A76A-25615B064BE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Mikä on </a:t>
            </a:r>
            <a:r>
              <a:rPr lang="fi-FI" dirty="0" err="1"/>
              <a:t>React</a:t>
            </a:r>
            <a:r>
              <a:rPr lang="fi-FI" dirty="0"/>
              <a:t> komponentti?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Funktio, joka palauttaa JSX-elementtejä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>
                <a:solidFill>
                  <a:srgbClr val="FF0000"/>
                </a:solidFill>
              </a:rPr>
              <a:t>m</a:t>
            </a:r>
            <a:r>
              <a:rPr lang="fi-FI" dirty="0" err="1"/>
              <a:t>inunKomponentti</a:t>
            </a:r>
            <a:r>
              <a:rPr lang="fi-FI" dirty="0"/>
              <a:t>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Komponentin pitää alkaa Isolla kirjaimella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Mitä vikaa on tässä koodissa?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function</a:t>
            </a:r>
            <a:r>
              <a:rPr lang="fi-FI" dirty="0"/>
              <a:t> Otsikko() {</a:t>
            </a:r>
            <a:br>
              <a:rPr lang="fi-FI" dirty="0"/>
            </a:br>
            <a:r>
              <a:rPr lang="fi-FI" dirty="0"/>
              <a:t>	    </a:t>
            </a:r>
            <a:r>
              <a:rPr lang="fi-FI" dirty="0" err="1"/>
              <a:t>return</a:t>
            </a:r>
            <a:r>
              <a:rPr lang="fi-FI" dirty="0"/>
              <a:t> (</a:t>
            </a:r>
            <a:br>
              <a:rPr lang="fi-FI" dirty="0"/>
            </a:br>
            <a:r>
              <a:rPr lang="fi-FI" dirty="0"/>
              <a:t>	        &lt;</a:t>
            </a:r>
            <a:r>
              <a:rPr lang="fi-FI" dirty="0" err="1"/>
              <a:t>small</a:t>
            </a:r>
            <a:r>
              <a:rPr lang="fi-FI" dirty="0"/>
              <a:t>&gt;Pientä tekstiä&lt;/</a:t>
            </a:r>
            <a:r>
              <a:rPr lang="fi-FI" dirty="0" err="1"/>
              <a:t>small</a:t>
            </a:r>
            <a:r>
              <a:rPr lang="fi-FI" dirty="0"/>
              <a:t>&gt;</a:t>
            </a:r>
            <a:br>
              <a:rPr lang="fi-FI" dirty="0"/>
            </a:br>
            <a:r>
              <a:rPr lang="fi-FI" dirty="0"/>
              <a:t>	    )</a:t>
            </a:r>
            <a:br>
              <a:rPr lang="fi-FI" dirty="0"/>
            </a:br>
            <a:r>
              <a:rPr lang="fi-FI" dirty="0"/>
              <a:t>	}</a:t>
            </a:r>
            <a:br>
              <a:rPr lang="fi-FI" dirty="0"/>
            </a:b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const</a:t>
            </a:r>
            <a:r>
              <a:rPr lang="fi-FI" dirty="0"/>
              <a:t> </a:t>
            </a:r>
            <a:r>
              <a:rPr lang="fi-FI" dirty="0" err="1"/>
              <a:t>root</a:t>
            </a:r>
            <a:r>
              <a:rPr lang="fi-FI" dirty="0"/>
              <a:t> = </a:t>
            </a:r>
            <a:r>
              <a:rPr lang="fi-FI" dirty="0" err="1"/>
              <a:t>document.getElementById</a:t>
            </a:r>
            <a:r>
              <a:rPr lang="fi-FI" dirty="0"/>
              <a:t>(’</a:t>
            </a:r>
            <a:r>
              <a:rPr lang="fi-FI" dirty="0" err="1"/>
              <a:t>root</a:t>
            </a:r>
            <a:r>
              <a:rPr lang="fi-FI" dirty="0"/>
              <a:t>’)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root.render</a:t>
            </a:r>
            <a:r>
              <a:rPr lang="fi-FI" dirty="0"/>
              <a:t>(</a:t>
            </a:r>
            <a:r>
              <a:rPr lang="fi-FI" dirty="0">
                <a:solidFill>
                  <a:srgbClr val="FF0000"/>
                </a:solidFill>
              </a:rPr>
              <a:t>Otsikko()</a:t>
            </a:r>
            <a:r>
              <a:rPr lang="fi-FI" dirty="0"/>
              <a:t>)</a:t>
            </a:r>
            <a:br>
              <a:rPr lang="fi-FI" dirty="0"/>
            </a:br>
            <a:r>
              <a:rPr lang="fi-FI" dirty="0"/>
              <a:t>	</a:t>
            </a:r>
            <a:r>
              <a:rPr lang="fi-FI" b="1" dirty="0"/>
              <a:t>Komponenttia kutsutaan &lt;Otsikko /&gt;, ei kuten funktiota</a:t>
            </a:r>
            <a:endParaRPr lang="fi-FI" dirty="0"/>
          </a:p>
          <a:p>
            <a:pPr marL="342900" indent="-342900">
              <a:buFont typeface="+mj-lt"/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8350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63C7E2-5AA7-0D48-8AD7-C6516263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– vaihe 3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4C9BC8A-7C0E-CB4A-B0B9-56B2B83EFA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Lisää vielä menu-komponentti, jossa on 3 lista elementtiä: Koti, Meistä, Ota Yhteyttä ja tasaa se kuvan kanssa. Muotoile muuten näin tai näin: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9437FF5-7E0B-F14F-94A5-F6FA32A2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700323"/>
            <a:ext cx="6032500" cy="37338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EB227251-EC7B-834C-960B-8FDF1B70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76" y="1653186"/>
            <a:ext cx="5043224" cy="5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1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F1F4E2-13A6-7D48-B699-16DB665C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 1 – vaihe 3 eräs vastaus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DBA4884C-BCA2-2948-9847-8AD0F980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0" y="1148316"/>
            <a:ext cx="2160105" cy="5709684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A984753E-6790-CC4B-8BE4-4D99A562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18" y="1041751"/>
            <a:ext cx="6120952" cy="5816249"/>
          </a:xfrm>
          <a:prstGeom prst="rect">
            <a:avLst/>
          </a:prstGeom>
        </p:spPr>
      </p:pic>
      <p:sp>
        <p:nvSpPr>
          <p:cNvPr id="6" name="Kehys 5">
            <a:extLst>
              <a:ext uri="{FF2B5EF4-FFF2-40B4-BE49-F238E27FC236}">
                <a16:creationId xmlns:a16="http://schemas.microsoft.com/office/drawing/2014/main" id="{60DF0DC7-2807-B342-9D83-2A226FC3EB80}"/>
              </a:ext>
            </a:extLst>
          </p:cNvPr>
          <p:cNvSpPr/>
          <p:nvPr/>
        </p:nvSpPr>
        <p:spPr>
          <a:xfrm>
            <a:off x="6889898" y="1318437"/>
            <a:ext cx="132906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7" name="Kehys 6">
            <a:extLst>
              <a:ext uri="{FF2B5EF4-FFF2-40B4-BE49-F238E27FC236}">
                <a16:creationId xmlns:a16="http://schemas.microsoft.com/office/drawing/2014/main" id="{0B3BE2D5-E9FC-9E42-A3D2-DB30A2F649A9}"/>
              </a:ext>
            </a:extLst>
          </p:cNvPr>
          <p:cNvSpPr/>
          <p:nvPr/>
        </p:nvSpPr>
        <p:spPr>
          <a:xfrm>
            <a:off x="4356393" y="2757376"/>
            <a:ext cx="141708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8" name="Kehys 7">
            <a:extLst>
              <a:ext uri="{FF2B5EF4-FFF2-40B4-BE49-F238E27FC236}">
                <a16:creationId xmlns:a16="http://schemas.microsoft.com/office/drawing/2014/main" id="{1AE7021D-4A13-4D47-B69C-98AA28892D59}"/>
              </a:ext>
            </a:extLst>
          </p:cNvPr>
          <p:cNvSpPr/>
          <p:nvPr/>
        </p:nvSpPr>
        <p:spPr>
          <a:xfrm>
            <a:off x="4914598" y="4701364"/>
            <a:ext cx="1329069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9" name="Kehys 8">
            <a:extLst>
              <a:ext uri="{FF2B5EF4-FFF2-40B4-BE49-F238E27FC236}">
                <a16:creationId xmlns:a16="http://schemas.microsoft.com/office/drawing/2014/main" id="{36D25AC9-366F-8E46-9209-F3B35D9EE6D6}"/>
              </a:ext>
            </a:extLst>
          </p:cNvPr>
          <p:cNvSpPr/>
          <p:nvPr/>
        </p:nvSpPr>
        <p:spPr>
          <a:xfrm>
            <a:off x="4367027" y="5654910"/>
            <a:ext cx="1161904" cy="29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7" name="Leveä kaari 16">
            <a:extLst>
              <a:ext uri="{FF2B5EF4-FFF2-40B4-BE49-F238E27FC236}">
                <a16:creationId xmlns:a16="http://schemas.microsoft.com/office/drawing/2014/main" id="{F0076581-8AD2-6C44-AE43-E5E60724E7D5}"/>
              </a:ext>
            </a:extLst>
          </p:cNvPr>
          <p:cNvSpPr/>
          <p:nvPr/>
        </p:nvSpPr>
        <p:spPr>
          <a:xfrm rot="16200000">
            <a:off x="930816" y="3544246"/>
            <a:ext cx="724117" cy="353193"/>
          </a:xfrm>
          <a:prstGeom prst="blockArc">
            <a:avLst>
              <a:gd name="adj1" fmla="val 10800076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8" name="Leveä kaari 17">
            <a:extLst>
              <a:ext uri="{FF2B5EF4-FFF2-40B4-BE49-F238E27FC236}">
                <a16:creationId xmlns:a16="http://schemas.microsoft.com/office/drawing/2014/main" id="{AD3C5633-314F-1749-852B-AA9E0D47107C}"/>
              </a:ext>
            </a:extLst>
          </p:cNvPr>
          <p:cNvSpPr/>
          <p:nvPr/>
        </p:nvSpPr>
        <p:spPr>
          <a:xfrm rot="16200000">
            <a:off x="992233" y="4209884"/>
            <a:ext cx="724117" cy="353193"/>
          </a:xfrm>
          <a:prstGeom prst="blockArc">
            <a:avLst>
              <a:gd name="adj1" fmla="val 10800076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6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79D64BD-81B8-9941-BB30-E40F0648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 1 – vaihe 4 organisointi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D612CA2-9665-6E4A-9C12-7EABA95E6B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65870"/>
            <a:ext cx="7681708" cy="5153279"/>
          </a:xfrm>
        </p:spPr>
        <p:txBody>
          <a:bodyPr/>
          <a:lstStyle/>
          <a:p>
            <a:r>
              <a:rPr lang="fi-FI" dirty="0"/>
              <a:t>Organisointi tapahtuu siirtämällä koodia omiksi tiedostoikseen</a:t>
            </a:r>
          </a:p>
          <a:p>
            <a:r>
              <a:rPr lang="fi-FI" dirty="0"/>
              <a:t>Esimerkkinä siirretään Kuva omaksi tiedostokseen. Tätä varten tarvitsemme uuden tiedoston, esim. </a:t>
            </a:r>
            <a:r>
              <a:rPr lang="fi-FI" dirty="0" err="1"/>
              <a:t>Kuva.js</a:t>
            </a:r>
            <a:r>
              <a:rPr lang="fi-FI" dirty="0"/>
              <a:t> (HUOM! Isolla), jonne koodi siirretään.</a:t>
            </a:r>
          </a:p>
          <a:p>
            <a:r>
              <a:rPr lang="fi-FI" dirty="0"/>
              <a:t>Lisäksi meidän tarvitsee importoida </a:t>
            </a:r>
            <a:r>
              <a:rPr lang="fi-FI" dirty="0" err="1"/>
              <a:t>React</a:t>
            </a:r>
            <a:r>
              <a:rPr lang="fi-FI" dirty="0"/>
              <a:t> (ei tarvitse enää uusissa </a:t>
            </a:r>
            <a:r>
              <a:rPr lang="fi-FI" dirty="0" err="1"/>
              <a:t>React</a:t>
            </a:r>
            <a:r>
              <a:rPr lang="fi-FI" dirty="0"/>
              <a:t>-versioissa)</a:t>
            </a:r>
          </a:p>
          <a:p>
            <a:r>
              <a:rPr lang="fi-FI" dirty="0"/>
              <a:t>Loppuun myös komento </a:t>
            </a:r>
            <a:r>
              <a:rPr lang="fi-FI" dirty="0" err="1"/>
              <a:t>Export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Kuva, jotta voimme importoida sen </a:t>
            </a:r>
            <a:r>
              <a:rPr lang="fi-FI" dirty="0" err="1"/>
              <a:t>index.js</a:t>
            </a:r>
            <a:r>
              <a:rPr lang="fi-FI" dirty="0"/>
              <a:t> –tiedostoon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Muuta ei tarvitse muuttaa, paitsi importoida tiedosto </a:t>
            </a:r>
            <a:r>
              <a:rPr lang="fi-FI" dirty="0" err="1"/>
              <a:t>index.js</a:t>
            </a:r>
            <a:r>
              <a:rPr lang="fi-FI" dirty="0"/>
              <a:t>-tiedostoon</a:t>
            </a:r>
          </a:p>
          <a:p>
            <a:r>
              <a:rPr lang="fi-FI" dirty="0"/>
              <a:t>Tee nyt sama Otsikolle, Listalle, Alatunnisteelle ja menulle.</a:t>
            </a:r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0FBB4AC9-7F41-9C46-8D66-524990A4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22" y="3226538"/>
            <a:ext cx="6515100" cy="16383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A9C56B83-FDE5-3C42-9F54-D33CD68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03" y="3266259"/>
            <a:ext cx="3746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8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3A8E606-7E4F-7F44-831C-E61546CC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1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739D49B-AFEC-8547-A984-69A83BEC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34" y="1061049"/>
            <a:ext cx="6540500" cy="1600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7BDC596D-2443-8845-88B6-801B4AA2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34" y="2777061"/>
            <a:ext cx="3556000" cy="16383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CEC42AC-F9AD-234D-AABA-426E72EB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34" y="4502598"/>
            <a:ext cx="8813800" cy="1612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4219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C92C90-E1B0-7040-AB6B-C2E53F2B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2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1EAD474-1312-6541-AF12-B2C263F7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7683500" cy="3454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0BC51515-8C75-D34C-8EB3-56F7DE2A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575" y="1505549"/>
            <a:ext cx="3098800" cy="30099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13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A1F4B4-6427-174C-887C-FD8846DE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Vaihe 4 – vastaukset, osa 3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7C99599-1B6C-3E47-965F-AE95F8A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47" y="1061049"/>
            <a:ext cx="4898753" cy="57016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99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63AD257-0EEF-A74F-BCB4-D89AA0F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Leiskan</a:t>
            </a:r>
            <a:r>
              <a:rPr lang="fi-FI" dirty="0"/>
              <a:t> tekeminen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4DBA1B6-7CA6-2B49-A268-01EBC3FB43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Ennen koodaamista kannattaa tehdä jollakin rautalankamallilla layout</a:t>
            </a:r>
          </a:p>
          <a:p>
            <a:r>
              <a:rPr lang="fi-FI" dirty="0"/>
              <a:t>Yksi tällainen sovellus on </a:t>
            </a:r>
            <a:r>
              <a:rPr lang="fi-FI" dirty="0" err="1"/>
              <a:t>figma</a:t>
            </a:r>
            <a:r>
              <a:rPr lang="fi-FI" dirty="0"/>
              <a:t>, jota voi käyttää suoraan netistä</a:t>
            </a:r>
          </a:p>
          <a:p>
            <a:r>
              <a:rPr lang="fi-FI" dirty="0" err="1"/>
              <a:t>Leiskan</a:t>
            </a:r>
            <a:r>
              <a:rPr lang="fi-FI" dirty="0"/>
              <a:t> teon jälkeen on paljon helpompi hahmottaa, mitä elementtejä tulee käyttämään sivulla: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BC3C867-39A8-8942-B75C-1100774D1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4693"/>
          <a:stretch/>
        </p:blipFill>
        <p:spPr>
          <a:xfrm>
            <a:off x="6724650" y="2230103"/>
            <a:ext cx="3024000" cy="4236397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ABAD0FD-9DCD-064D-AB98-17C80CAF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51" y="2416114"/>
            <a:ext cx="3924300" cy="3924300"/>
          </a:xfrm>
          <a:prstGeom prst="rect">
            <a:avLst/>
          </a:prstGeom>
        </p:spPr>
      </p:pic>
      <p:sp>
        <p:nvSpPr>
          <p:cNvPr id="6" name="Nuoli oikealle 5">
            <a:extLst>
              <a:ext uri="{FF2B5EF4-FFF2-40B4-BE49-F238E27FC236}">
                <a16:creationId xmlns:a16="http://schemas.microsoft.com/office/drawing/2014/main" id="{E1165A41-B7DF-E849-BE0A-457A2819B7A8}"/>
              </a:ext>
            </a:extLst>
          </p:cNvPr>
          <p:cNvSpPr/>
          <p:nvPr/>
        </p:nvSpPr>
        <p:spPr>
          <a:xfrm>
            <a:off x="5300663" y="3763774"/>
            <a:ext cx="1214437" cy="908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178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90A2BF-DF89-CB44-AB23-116E509F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Vite</a:t>
            </a:r>
            <a:r>
              <a:rPr lang="fi-FI" dirty="0"/>
              <a:t> (ranskaa: nopea)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3315FA6-1CE1-5942-902F-E268B3FE00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Aikaisemmin loimme paikallisen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appin</a:t>
            </a:r>
            <a:r>
              <a:rPr lang="fi-FI" dirty="0"/>
              <a:t> komennolla </a:t>
            </a:r>
            <a:r>
              <a:rPr lang="fi-FI" dirty="0" err="1"/>
              <a:t>create-react-app</a:t>
            </a:r>
            <a:r>
              <a:rPr lang="fi-FI" dirty="0"/>
              <a:t>, mutta kuten varmaan silloin huomasit, se on aika hidas liittämään kaikki tarpeelliset tiedostot mukaan</a:t>
            </a:r>
          </a:p>
          <a:p>
            <a:r>
              <a:rPr lang="fi-FI" dirty="0"/>
              <a:t>Siksi voimme käyttää uudempaa komentoa </a:t>
            </a:r>
            <a:r>
              <a:rPr lang="fi-FI" dirty="0" err="1"/>
              <a:t>Vite</a:t>
            </a:r>
            <a:r>
              <a:rPr lang="fi-FI" dirty="0"/>
              <a:t>, joka on huomattavasti edellistä nopeampi</a:t>
            </a:r>
          </a:p>
          <a:p>
            <a:r>
              <a:rPr lang="fi-FI" dirty="0" err="1"/>
              <a:t>Viteä</a:t>
            </a:r>
            <a:r>
              <a:rPr lang="fi-FI" dirty="0"/>
              <a:t> varten sinulla pitää olla </a:t>
            </a:r>
            <a:r>
              <a:rPr lang="fi-FI" dirty="0" err="1"/>
              <a:t>node</a:t>
            </a:r>
            <a:r>
              <a:rPr lang="fi-FI" dirty="0"/>
              <a:t> ja </a:t>
            </a:r>
            <a:r>
              <a:rPr lang="fi-FI" dirty="0" err="1"/>
              <a:t>npm</a:t>
            </a:r>
            <a:r>
              <a:rPr lang="fi-FI" dirty="0"/>
              <a:t> koneellasi. Voit tarkastaa asian antamalla terminaalissa komennot</a:t>
            </a:r>
          </a:p>
          <a:p>
            <a:pPr lvl="1"/>
            <a:r>
              <a:rPr lang="fi-FI" dirty="0" err="1"/>
              <a:t>node</a:t>
            </a:r>
            <a:r>
              <a:rPr lang="fi-FI" dirty="0"/>
              <a:t> –v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– v</a:t>
            </a:r>
          </a:p>
          <a:p>
            <a:r>
              <a:rPr lang="fi-FI" dirty="0"/>
              <a:t>Tämän jälkeen voit luoda projektin komennolla</a:t>
            </a:r>
          </a:p>
          <a:p>
            <a:pPr lvl="1"/>
            <a:r>
              <a:rPr lang="fi-FI" dirty="0" err="1"/>
              <a:t>Npm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vite@latest</a:t>
            </a:r>
            <a:r>
              <a:rPr lang="fi-FI" dirty="0"/>
              <a:t>, jonka jälkeen se kysyy projektin nimeä, joka voi olla haluamasi, </a:t>
            </a:r>
            <a:r>
              <a:rPr lang="fi-FI" dirty="0" err="1"/>
              <a:t>package</a:t>
            </a:r>
            <a:r>
              <a:rPr lang="fi-FI" dirty="0"/>
              <a:t> nimeä, joka kannattaa olla sama kuin edellinen, </a:t>
            </a:r>
            <a:r>
              <a:rPr lang="fi-FI" dirty="0" err="1"/>
              <a:t>Frameworkiä</a:t>
            </a:r>
            <a:r>
              <a:rPr lang="fi-FI" dirty="0"/>
              <a:t>, joka on </a:t>
            </a:r>
            <a:r>
              <a:rPr lang="fi-FI" dirty="0" err="1"/>
              <a:t>React</a:t>
            </a:r>
            <a:r>
              <a:rPr lang="fi-FI" dirty="0"/>
              <a:t> ja variantia, joka on JavaScript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Toimi sitten ohjeiden mukaan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79BCBED-FF4D-DD4F-B8DB-F6030784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4807265"/>
            <a:ext cx="5461000" cy="8636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A7AF545F-1FC4-EC45-AB66-54B2F69D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30" y="5817938"/>
            <a:ext cx="1473200" cy="571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1215640-0BF6-3541-A6AD-E86943C8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0" y="3937315"/>
            <a:ext cx="3378200" cy="2603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5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AD4814-8F27-D046-94B9-034D298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Tavoitteet ja rakenne ja alkuvaatimukset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FEDA9E-27EF-B54E-883B-4B8B8FE9A8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Ymmärrät perusrakenteet ja osaat hakea lisää tietoa</a:t>
            </a:r>
          </a:p>
          <a:p>
            <a:r>
              <a:rPr lang="fi-FI" dirty="0"/>
              <a:t>Harjoittelet, harjoittelet ja harjoittelet</a:t>
            </a:r>
          </a:p>
          <a:p>
            <a:r>
              <a:rPr lang="fi-FI" dirty="0"/>
              <a:t>Rakenne</a:t>
            </a:r>
          </a:p>
          <a:p>
            <a:pPr lvl="1"/>
            <a:r>
              <a:rPr lang="fi-FI" dirty="0"/>
              <a:t>Rakennetaan ympäristö kuntoon (</a:t>
            </a:r>
            <a:r>
              <a:rPr lang="fi-FI" dirty="0" err="1"/>
              <a:t>Node</a:t>
            </a:r>
            <a:r>
              <a:rPr lang="fi-FI" dirty="0"/>
              <a:t>, </a:t>
            </a:r>
            <a:r>
              <a:rPr lang="fi-FI" dirty="0" err="1"/>
              <a:t>React</a:t>
            </a:r>
            <a:r>
              <a:rPr lang="fi-FI" dirty="0"/>
              <a:t>, VS </a:t>
            </a:r>
            <a:r>
              <a:rPr lang="fi-FI" dirty="0" err="1"/>
              <a:t>Code</a:t>
            </a:r>
            <a:r>
              <a:rPr lang="fi-FI" dirty="0"/>
              <a:t> yms.)</a:t>
            </a:r>
          </a:p>
          <a:p>
            <a:pPr lvl="1"/>
            <a:r>
              <a:rPr lang="fi-FI" dirty="0"/>
              <a:t>Tämä opas, joka kattaa yleisimmät rakennuspalikat</a:t>
            </a:r>
          </a:p>
          <a:p>
            <a:pPr lvl="1"/>
            <a:r>
              <a:rPr lang="fi-FI" dirty="0"/>
              <a:t>Projektit, jokaisen osan jälkeen</a:t>
            </a:r>
          </a:p>
          <a:p>
            <a:pPr lvl="1"/>
            <a:r>
              <a:rPr lang="fi-FI" dirty="0"/>
              <a:t>Lopuksi tutustumme </a:t>
            </a:r>
            <a:r>
              <a:rPr lang="fi-FI" dirty="0" err="1"/>
              <a:t>Reduxiin</a:t>
            </a:r>
            <a:endParaRPr lang="fi-FI" dirty="0"/>
          </a:p>
          <a:p>
            <a:r>
              <a:rPr lang="fi-FI" dirty="0"/>
              <a:t>Vaatimukset</a:t>
            </a:r>
          </a:p>
          <a:p>
            <a:pPr lvl="1"/>
            <a:r>
              <a:rPr lang="fi-FI" dirty="0"/>
              <a:t>HTML, CSS ja JavaScriptin tuntemus, mieluiten ES6:n</a:t>
            </a:r>
          </a:p>
          <a:p>
            <a:pPr lvl="1"/>
            <a:r>
              <a:rPr lang="fi-FI" dirty="0"/>
              <a:t>Opiskelet myös tämän kurssin ulkopuolelta, mikäli jokin ed. mainittu vaatii kertausta</a:t>
            </a:r>
          </a:p>
        </p:txBody>
      </p:sp>
    </p:spTree>
    <p:extLst>
      <p:ext uri="{BB962C8B-B14F-4D97-AF65-F5344CB8AC3E}">
        <p14:creationId xmlns:p14="http://schemas.microsoft.com/office/powerpoint/2010/main" val="1758275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3AAF93B-D5B6-0E4F-B293-2EFB8CDF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Tee nyt seuraava harjoitus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3355478-C9A8-B745-9AD5-CC971680E2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Luo uusi </a:t>
            </a:r>
            <a:r>
              <a:rPr lang="fi-FI" dirty="0" err="1"/>
              <a:t>React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 komennolla </a:t>
            </a:r>
            <a:r>
              <a:rPr lang="fi-FI" dirty="0" err="1"/>
              <a:t>npx</a:t>
            </a:r>
            <a:r>
              <a:rPr lang="fi-FI" dirty="0"/>
              <a:t> </a:t>
            </a:r>
            <a:r>
              <a:rPr lang="fi-FI" dirty="0" err="1"/>
              <a:t>create-react-app</a:t>
            </a:r>
            <a:r>
              <a:rPr lang="fi-FI" dirty="0"/>
              <a:t> Harjoitus9</a:t>
            </a:r>
          </a:p>
          <a:p>
            <a:r>
              <a:rPr lang="fi-FI" dirty="0"/>
              <a:t>Poista </a:t>
            </a:r>
            <a:r>
              <a:rPr lang="fi-FI" dirty="0" err="1"/>
              <a:t>src</a:t>
            </a:r>
            <a:r>
              <a:rPr lang="fi-FI" dirty="0"/>
              <a:t>-kansiosta muut tiedostot, paitsi</a:t>
            </a:r>
          </a:p>
          <a:p>
            <a:pPr lvl="1"/>
            <a:r>
              <a:rPr lang="fi-FI" dirty="0" err="1"/>
              <a:t>App.js</a:t>
            </a:r>
            <a:r>
              <a:rPr lang="fi-FI" dirty="0"/>
              <a:t>, </a:t>
            </a:r>
            <a:r>
              <a:rPr lang="fi-FI" dirty="0" err="1"/>
              <a:t>index.js</a:t>
            </a:r>
            <a:r>
              <a:rPr lang="fi-FI" dirty="0"/>
              <a:t>, </a:t>
            </a:r>
            <a:r>
              <a:rPr lang="fi-FI" dirty="0" err="1"/>
              <a:t>index.css</a:t>
            </a:r>
            <a:r>
              <a:rPr lang="fi-FI" dirty="0"/>
              <a:t>, </a:t>
            </a:r>
            <a:r>
              <a:rPr lang="fi-FI" dirty="0" err="1"/>
              <a:t>index.html</a:t>
            </a:r>
            <a:r>
              <a:rPr lang="fi-FI" dirty="0"/>
              <a:t> (jos se on siellä, muuten luo se)</a:t>
            </a:r>
          </a:p>
          <a:p>
            <a:r>
              <a:rPr lang="fi-FI" dirty="0"/>
              <a:t>Luo </a:t>
            </a:r>
            <a:r>
              <a:rPr lang="fi-FI" dirty="0" err="1"/>
              <a:t>components</a:t>
            </a:r>
            <a:r>
              <a:rPr lang="fi-FI" dirty="0"/>
              <a:t> –kansio ja sinne </a:t>
            </a:r>
          </a:p>
          <a:p>
            <a:pPr lvl="1"/>
            <a:r>
              <a:rPr lang="fi-FI" dirty="0" err="1"/>
              <a:t>Navbar</a:t>
            </a:r>
            <a:endParaRPr lang="fi-FI" dirty="0"/>
          </a:p>
          <a:p>
            <a:pPr lvl="1"/>
            <a:r>
              <a:rPr lang="fi-FI" dirty="0"/>
              <a:t>Main, joiden sisältö on vain &lt;h1&gt;Navigointipalkki tulee tähän&lt;/h1&gt; jne.</a:t>
            </a:r>
          </a:p>
          <a:p>
            <a:r>
              <a:rPr lang="fi-FI" dirty="0"/>
              <a:t>Luo </a:t>
            </a:r>
            <a:r>
              <a:rPr lang="fi-FI" dirty="0" err="1"/>
              <a:t>App</a:t>
            </a:r>
            <a:r>
              <a:rPr lang="fi-FI" dirty="0"/>
              <a:t>-tiedosto samaan paikkaan kuin </a:t>
            </a:r>
            <a:r>
              <a:rPr lang="fi-FI" dirty="0" err="1"/>
              <a:t>index.js</a:t>
            </a:r>
            <a:endParaRPr lang="fi-FI" dirty="0"/>
          </a:p>
          <a:p>
            <a:pPr lvl="1"/>
            <a:r>
              <a:rPr lang="fi-FI" dirty="0" err="1"/>
              <a:t>Renderöi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-tiedoston sisällä </a:t>
            </a:r>
            <a:r>
              <a:rPr lang="fi-FI" dirty="0" err="1"/>
              <a:t>Navbar</a:t>
            </a:r>
            <a:r>
              <a:rPr lang="fi-FI" dirty="0"/>
              <a:t> ja Main</a:t>
            </a:r>
          </a:p>
          <a:p>
            <a:r>
              <a:rPr lang="fi-FI" dirty="0"/>
              <a:t>Tuo </a:t>
            </a:r>
            <a:r>
              <a:rPr lang="fi-FI" dirty="0" err="1"/>
              <a:t>App</a:t>
            </a:r>
            <a:r>
              <a:rPr lang="fi-FI" dirty="0"/>
              <a:t>-tiedosto </a:t>
            </a:r>
            <a:r>
              <a:rPr lang="fi-FI" dirty="0" err="1"/>
              <a:t>main.js</a:t>
            </a:r>
            <a:r>
              <a:rPr lang="fi-FI" dirty="0"/>
              <a:t> tiedostoon käyttäen </a:t>
            </a:r>
            <a:r>
              <a:rPr lang="fi-FI" dirty="0" err="1"/>
              <a:t>ReactDOMia</a:t>
            </a:r>
            <a:endParaRPr lang="fi-FI" dirty="0"/>
          </a:p>
          <a:p>
            <a:pPr lvl="1"/>
            <a:r>
              <a:rPr lang="fi-FI" dirty="0"/>
              <a:t>Tässä vaiheessa selaimessa tulisi lukea:</a:t>
            </a:r>
          </a:p>
          <a:p>
            <a:pPr marL="914400" lvl="2" indent="0">
              <a:buNone/>
            </a:pPr>
            <a:r>
              <a:rPr lang="fi-FI" dirty="0"/>
              <a:t>Navigointipalkki tulee tähän</a:t>
            </a:r>
            <a:br>
              <a:rPr lang="fi-FI" dirty="0"/>
            </a:br>
            <a:r>
              <a:rPr lang="fi-FI" dirty="0"/>
              <a:t>Pääsisältö tulee tähän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D54859E-73B7-4745-8A40-15BF31FB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4262438"/>
            <a:ext cx="4533900" cy="1219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1558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2B91193-FDB7-6F41-AA32-B3094E61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Harjoituksen vastaus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B5438A06-A2FB-7242-AB78-657CC9C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1397000" cy="11303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1B094A90-12BF-DF43-9DB5-104339F6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0" y="1061049"/>
            <a:ext cx="4622800" cy="181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0392F53-2AF6-8E4C-AC31-2BB2BA3F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75" y="1061049"/>
            <a:ext cx="4127500" cy="1346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F9F74B56-1386-944C-AACE-513F2713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76" y="3097736"/>
            <a:ext cx="4686300" cy="2730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7936A55A-E0CF-CD4E-B2C3-F47C76CCE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097736"/>
            <a:ext cx="6070600" cy="1663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8287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38EDA6-02D0-D44E-A9BF-C529FEA5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Nav</a:t>
            </a:r>
            <a:r>
              <a:rPr lang="fi-FI" dirty="0"/>
              <a:t>-palkki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CA27B2D-9AB9-5342-A7BB-8086C46586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Käytä apuna </a:t>
            </a:r>
            <a:r>
              <a:rPr lang="fi-FI" dirty="0">
                <a:hlinkClick r:id="rId2"/>
              </a:rPr>
              <a:t>täältä</a:t>
            </a:r>
            <a:r>
              <a:rPr lang="fi-FI" dirty="0"/>
              <a:t> löytyvää </a:t>
            </a:r>
            <a:r>
              <a:rPr lang="fi-FI" dirty="0" err="1"/>
              <a:t>Figma</a:t>
            </a:r>
            <a:r>
              <a:rPr lang="fi-FI" dirty="0"/>
              <a:t>-tiedostoa</a:t>
            </a:r>
          </a:p>
          <a:p>
            <a:r>
              <a:rPr lang="fi-FI" dirty="0"/>
              <a:t>Jos huomasitte aiemmista dioista, kuva kyllä tuli, mutta koodi väitti riviä virheelliseksi. Kuvan oikea tuonti vaatii </a:t>
            </a:r>
            <a:r>
              <a:rPr lang="fi-FI" dirty="0" err="1"/>
              <a:t>require</a:t>
            </a:r>
            <a:r>
              <a:rPr lang="fi-FI" dirty="0"/>
              <a:t>-komennon </a:t>
            </a:r>
            <a:r>
              <a:rPr lang="fi-FI" dirty="0" err="1"/>
              <a:t>src</a:t>
            </a:r>
            <a:r>
              <a:rPr lang="fi-FI" dirty="0"/>
              <a:t>-komennon sisään:</a:t>
            </a:r>
          </a:p>
          <a:p>
            <a:pPr lvl="1"/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require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"../</a:t>
            </a:r>
            <a:r>
              <a:rPr lang="fi-FI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/logo24.png"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fi-FI" dirty="0"/>
              <a:t> Jos käytät </a:t>
            </a:r>
            <a:r>
              <a:rPr lang="fi-FI" dirty="0" err="1"/>
              <a:t>nav</a:t>
            </a:r>
            <a:r>
              <a:rPr lang="fi-FI" dirty="0"/>
              <a:t>-elementissä </a:t>
            </a:r>
            <a:r>
              <a:rPr lang="fi-FI" dirty="0" err="1"/>
              <a:t>display</a:t>
            </a:r>
            <a:r>
              <a:rPr lang="fi-FI" dirty="0"/>
              <a:t>: </a:t>
            </a:r>
            <a:r>
              <a:rPr lang="fi-FI" dirty="0" err="1"/>
              <a:t>flex</a:t>
            </a:r>
            <a:r>
              <a:rPr lang="fi-FI" dirty="0"/>
              <a:t> –komentoa, elementit on helppo sovittaa, kun etummaisessa tekstissä laittaa </a:t>
            </a:r>
            <a:r>
              <a:rPr lang="fi-FI" dirty="0" err="1"/>
              <a:t>margin-right</a:t>
            </a:r>
            <a:r>
              <a:rPr lang="fi-FI" dirty="0"/>
              <a:t>: auto;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Olen käyttänyt h3 ja h4 –elementtejä teksteissä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ACE2B47-909D-5E46-896C-D6EF87F8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80" y="2927350"/>
            <a:ext cx="6972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2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32CF9F-A824-4B49-8221-1B7B3301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Nav</a:t>
            </a:r>
            <a:r>
              <a:rPr lang="fi-FI" dirty="0"/>
              <a:t>-palkki muotoilu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349AD38-EA4D-084B-BAF3-0BE26C7D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2921000" cy="2959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2820A02B-6B38-774C-9ABA-912C2610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30" y="1061049"/>
            <a:ext cx="2159000" cy="3187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39C5688-4B95-A543-ADCC-9432F315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76" y="4454525"/>
            <a:ext cx="5003800" cy="1778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5409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DC7D86B-C953-3F43-9F8A-6CFA43F1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Pääsisältö muotoilu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69F8B22-9118-FA4A-9A29-10D1CF3F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1061049"/>
            <a:ext cx="4597400" cy="3683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BE6B231-1F3E-F64B-A7F5-0F38F982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90" y="1061049"/>
            <a:ext cx="7543609" cy="37967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A3CBF9D-F6DF-214D-9A26-87AAEFC1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55" y="4586288"/>
            <a:ext cx="5852546" cy="22717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E9668DB-4040-C149-8933-E6CE1AAC4DEB}"/>
              </a:ext>
            </a:extLst>
          </p:cNvPr>
          <p:cNvSpPr txBox="1"/>
          <p:nvPr/>
        </p:nvSpPr>
        <p:spPr>
          <a:xfrm>
            <a:off x="111125" y="4857750"/>
            <a:ext cx="598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Tuon </a:t>
            </a:r>
            <a:r>
              <a:rPr lang="fi-FI" dirty="0" err="1"/>
              <a:t>bullettien</a:t>
            </a:r>
            <a:r>
              <a:rPr lang="fi-FI" dirty="0"/>
              <a:t> värin vaihto helpommin: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A3B6E802-CCDB-C04B-B4B8-CB9C02931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" y="5219101"/>
            <a:ext cx="19685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462EEE-E1AF-FA47-8D25-29FAC519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Lisätään taustakuva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80AFF1-006E-4B46-8F97-604E948B0E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Kopioi ”puolikas” </a:t>
            </a:r>
            <a:r>
              <a:rPr lang="fi-FI" dirty="0" err="1"/>
              <a:t>react</a:t>
            </a:r>
            <a:r>
              <a:rPr lang="fi-FI" dirty="0"/>
              <a:t>-logo tästä:</a:t>
            </a:r>
          </a:p>
          <a:p>
            <a:r>
              <a:rPr lang="fi-FI" dirty="0"/>
              <a:t>Tee </a:t>
            </a:r>
            <a:r>
              <a:rPr lang="fi-FI" dirty="0" err="1"/>
              <a:t>CSS:n</a:t>
            </a:r>
            <a:r>
              <a:rPr lang="fi-FI" dirty="0"/>
              <a:t> </a:t>
            </a:r>
            <a:r>
              <a:rPr lang="fi-FI" dirty="0" err="1"/>
              <a:t>bodyyn</a:t>
            </a:r>
            <a:r>
              <a:rPr lang="fi-FI" dirty="0"/>
              <a:t> tarvittavat muutokset:</a:t>
            </a:r>
          </a:p>
          <a:p>
            <a:pPr lvl="1"/>
            <a:r>
              <a:rPr lang="fi-FI" dirty="0" err="1"/>
              <a:t>Background</a:t>
            </a:r>
            <a:r>
              <a:rPr lang="fi-FI" dirty="0"/>
              <a:t>-image</a:t>
            </a:r>
          </a:p>
          <a:p>
            <a:pPr lvl="1"/>
            <a:r>
              <a:rPr lang="fi-FI" dirty="0" err="1"/>
              <a:t>Background-repeat</a:t>
            </a:r>
            <a:endParaRPr lang="fi-FI" dirty="0"/>
          </a:p>
          <a:p>
            <a:pPr lvl="1"/>
            <a:r>
              <a:rPr lang="fi-FI" dirty="0" err="1"/>
              <a:t>Background</a:t>
            </a:r>
            <a:r>
              <a:rPr lang="fi-FI" dirty="0"/>
              <a:t>-position-x</a:t>
            </a:r>
          </a:p>
          <a:p>
            <a:pPr lvl="1"/>
            <a:r>
              <a:rPr lang="fi-FI" dirty="0" err="1"/>
              <a:t>Background</a:t>
            </a:r>
            <a:r>
              <a:rPr lang="fi-FI" dirty="0"/>
              <a:t>-position-y</a:t>
            </a:r>
          </a:p>
        </p:txBody>
      </p:sp>
      <p:pic>
        <p:nvPicPr>
          <p:cNvPr id="5" name="Kuva 4" descr="Kuva, joka sisältää kohteen symboli, Grafiikka, musta, mustavalkoinen&#10;&#10;Kuvaus luotu automaattisesti">
            <a:extLst>
              <a:ext uri="{FF2B5EF4-FFF2-40B4-BE49-F238E27FC236}">
                <a16:creationId xmlns:a16="http://schemas.microsoft.com/office/drawing/2014/main" id="{F0F566C3-DF4B-A241-849B-7DA58F696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779274"/>
            <a:ext cx="1676400" cy="2984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050625A2-7E03-6A45-B0EE-E7831A45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3" y="2014537"/>
            <a:ext cx="4305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31A9659-3793-9046-94DB-63ED5C66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Oma projekti ilman apua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E8B2A84-E079-F94B-AD6A-E0CB32933C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Tee nyt viereisen kaltainen sivu itsestäsi oppimillasi asioilla: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Jos tarvitset apua, sivun GitHub: 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github.com</a:t>
            </a:r>
            <a:r>
              <a:rPr lang="fi-FI" dirty="0"/>
              <a:t>/</a:t>
            </a:r>
            <a:r>
              <a:rPr lang="fi-FI" dirty="0" err="1"/>
              <a:t>keudaope</a:t>
            </a:r>
            <a:r>
              <a:rPr lang="fi-FI" dirty="0"/>
              <a:t>/</a:t>
            </a:r>
            <a:r>
              <a:rPr lang="fi-FI" dirty="0" err="1"/>
              <a:t>React</a:t>
            </a:r>
            <a:r>
              <a:rPr lang="fi-FI" dirty="0"/>
              <a:t>/</a:t>
            </a:r>
            <a:r>
              <a:rPr lang="fi-FI" dirty="0" err="1"/>
              <a:t>tree</a:t>
            </a:r>
            <a:r>
              <a:rPr lang="fi-FI"/>
              <a:t>/main/SCRIMBA/omaprojekti1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0A46DAD-68A5-5B45-B9FC-7C6B6BF6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23" y="42864"/>
            <a:ext cx="2690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46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D9D8787-DB36-384E-83CE-1400A785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Toinen projekti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DA5A12B-CDDE-E343-B3D5-2BB8B7AE8F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4420924" cy="5224551"/>
          </a:xfrm>
        </p:spPr>
        <p:txBody>
          <a:bodyPr>
            <a:normAutofit/>
          </a:bodyPr>
          <a:lstStyle/>
          <a:p>
            <a:r>
              <a:rPr lang="fi-FI" dirty="0"/>
              <a:t>Tähän asti olemme tehneet staattista sisältöä, joka on kovakoodattu suoraan koodiin.</a:t>
            </a:r>
          </a:p>
          <a:p>
            <a:r>
              <a:rPr lang="fi-FI" dirty="0"/>
              <a:t>Nyt lähdemme tutustumaan siihen, miten tietoa voi hakea netistä (esim. listoja) omalle sivulle</a:t>
            </a:r>
          </a:p>
          <a:p>
            <a:r>
              <a:rPr lang="fi-FI" dirty="0"/>
              <a:t>”</a:t>
            </a:r>
            <a:r>
              <a:rPr lang="fi-FI" dirty="0" err="1"/>
              <a:t>Kovakoodaa</a:t>
            </a:r>
            <a:r>
              <a:rPr lang="fi-FI" dirty="0"/>
              <a:t>” ensin oheinen sivu, jonka loppuun lisäämme tietoa netistä</a:t>
            </a:r>
          </a:p>
          <a:p>
            <a:r>
              <a:rPr lang="fi-FI" dirty="0" err="1"/>
              <a:t>Airbnb</a:t>
            </a:r>
            <a:r>
              <a:rPr lang="fi-FI" dirty="0"/>
              <a:t>-logon löydät alta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Olen tehnyt tuon kahdessa osassa:</a:t>
            </a:r>
          </a:p>
          <a:p>
            <a:pPr lvl="1"/>
            <a:r>
              <a:rPr lang="fi-FI" dirty="0" err="1"/>
              <a:t>Header</a:t>
            </a:r>
            <a:r>
              <a:rPr lang="fi-FI" dirty="0"/>
              <a:t> (</a:t>
            </a:r>
            <a:r>
              <a:rPr lang="fi-FI" dirty="0" err="1"/>
              <a:t>Airbnb</a:t>
            </a:r>
            <a:r>
              <a:rPr lang="fi-FI" dirty="0"/>
              <a:t>-logo ja teksti + varjostus)</a:t>
            </a:r>
          </a:p>
          <a:p>
            <a:pPr lvl="1"/>
            <a:r>
              <a:rPr lang="fi-FI" dirty="0"/>
              <a:t>Main (kuvakokoelma ja tekstit)</a:t>
            </a:r>
          </a:p>
          <a:p>
            <a:r>
              <a:rPr lang="fi-FI" dirty="0"/>
              <a:t>Hae </a:t>
            </a:r>
            <a:r>
              <a:rPr lang="fi-FI" dirty="0" err="1"/>
              <a:t>GoogleFontsista</a:t>
            </a:r>
            <a:r>
              <a:rPr lang="fi-FI" dirty="0"/>
              <a:t> </a:t>
            </a:r>
            <a:r>
              <a:rPr lang="fi-FI" dirty="0" err="1"/>
              <a:t>Poppins</a:t>
            </a:r>
            <a:r>
              <a:rPr lang="fi-FI" dirty="0"/>
              <a:t>-fontti ja tee siitä </a:t>
            </a:r>
            <a:r>
              <a:rPr lang="fi-FI" dirty="0" err="1"/>
              <a:t>bodyn</a:t>
            </a:r>
            <a:r>
              <a:rPr lang="fi-FI" dirty="0"/>
              <a:t> oletusfontti</a:t>
            </a:r>
          </a:p>
          <a:p>
            <a:endParaRPr lang="fi-FI" dirty="0"/>
          </a:p>
        </p:txBody>
      </p:sp>
      <p:pic>
        <p:nvPicPr>
          <p:cNvPr id="6" name="Kuva 5" descr="Kuva, joka sisältää kohteen Grafiikka, symboli, Fontti, Värikkyys&#10;&#10;Kuvaus luotu automaattisesti">
            <a:extLst>
              <a:ext uri="{FF2B5EF4-FFF2-40B4-BE49-F238E27FC236}">
                <a16:creationId xmlns:a16="http://schemas.microsoft.com/office/drawing/2014/main" id="{753B04D5-6DB4-6441-B751-26200E9A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12" y="3797300"/>
            <a:ext cx="830331" cy="89545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956C170D-129B-0B45-BD0A-12506E0D4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2" r="1786"/>
          <a:stretch/>
        </p:blipFill>
        <p:spPr>
          <a:xfrm>
            <a:off x="5596192" y="228600"/>
            <a:ext cx="66239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7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348DCF-85AD-1541-AE94-48470BAF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Korttikomponentti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4111D8-E15F-2342-B196-B7853BF2D8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Lähdetään ensin kovakoodaamaan seuraavat elementit</a:t>
            </a:r>
          </a:p>
          <a:p>
            <a:pPr lvl="1"/>
            <a:r>
              <a:rPr lang="fi-FI" dirty="0"/>
              <a:t>Star-ikoni ja viereinen kuva löytyvät siis vierestä</a:t>
            </a:r>
          </a:p>
          <a:p>
            <a:r>
              <a:rPr lang="fi-FI" dirty="0"/>
              <a:t>Huolehdi, että kortilla on:</a:t>
            </a:r>
          </a:p>
          <a:p>
            <a:pPr lvl="1"/>
            <a:r>
              <a:rPr lang="fi-FI" dirty="0"/>
              <a:t>Kuva</a:t>
            </a:r>
          </a:p>
          <a:p>
            <a:pPr lvl="1"/>
            <a:r>
              <a:rPr lang="fi-FI" dirty="0"/>
              <a:t>Star-ikoni, arvosteluasteikko ja arvostelu</a:t>
            </a:r>
          </a:p>
          <a:p>
            <a:pPr lvl="1"/>
            <a:r>
              <a:rPr lang="fi-FI" dirty="0"/>
              <a:t>Otsikko</a:t>
            </a:r>
          </a:p>
          <a:p>
            <a:pPr lvl="1"/>
            <a:r>
              <a:rPr lang="fi-FI" dirty="0"/>
              <a:t>Kustannus / henkilö</a:t>
            </a:r>
          </a:p>
          <a:p>
            <a:r>
              <a:rPr lang="fi-FI" dirty="0"/>
              <a:t>Nyt kun tämä on kovakoodattu, koodi ei ole mitenkään uudelleen käytettävissä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F44E3D-DDA9-DD4A-9991-A31A3BF5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03" y="1360946"/>
            <a:ext cx="734142" cy="69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09B0B46B-88C2-4C48-A506-238350FC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15" y="1061049"/>
            <a:ext cx="1397000" cy="16637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DCC0F66-35B3-3041-9A6B-438E2CD8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865" y="2898560"/>
            <a:ext cx="2146300" cy="3924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9410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E9E08EB-AC33-D24E-A935-601B2A06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4F2CDD6-8F91-D34B-A99B-E763015BBA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6968599" cy="5544778"/>
          </a:xfrm>
        </p:spPr>
        <p:txBody>
          <a:bodyPr>
            <a:normAutofit/>
          </a:bodyPr>
          <a:lstStyle/>
          <a:p>
            <a:r>
              <a:rPr lang="fi-FI" dirty="0"/>
              <a:t>IMDB, </a:t>
            </a:r>
            <a:r>
              <a:rPr lang="fi-FI" dirty="0" err="1"/>
              <a:t>Youtube</a:t>
            </a:r>
            <a:r>
              <a:rPr lang="fi-FI" dirty="0"/>
              <a:t> –esimerkit</a:t>
            </a:r>
          </a:p>
          <a:p>
            <a:r>
              <a:rPr lang="fi-FI" dirty="0" err="1"/>
              <a:t>JSX:n</a:t>
            </a:r>
            <a:r>
              <a:rPr lang="fi-FI" dirty="0"/>
              <a:t> </a:t>
            </a:r>
            <a:r>
              <a:rPr lang="fi-FI" dirty="0" err="1"/>
              <a:t>Javascriptin</a:t>
            </a:r>
            <a:r>
              <a:rPr lang="fi-FI" dirty="0"/>
              <a:t> lisääminen</a:t>
            </a:r>
            <a:br>
              <a:rPr lang="fi-FI" dirty="0"/>
            </a:br>
            <a:r>
              <a:rPr lang="fi-FI" dirty="0"/>
              <a:t>	etunimi = ”Heikki”</a:t>
            </a:r>
            <a:br>
              <a:rPr lang="fi-FI" dirty="0"/>
            </a:br>
            <a:r>
              <a:rPr lang="fi-FI" dirty="0"/>
              <a:t>	sukunimi = ”Virtanen”</a:t>
            </a:r>
            <a:br>
              <a:rPr lang="fi-FI" dirty="0"/>
            </a:br>
            <a:r>
              <a:rPr lang="fi-FI" dirty="0"/>
              <a:t>	&lt;h1&gt; Hei {etunimi} {sukunimi)1&lt;/h1&gt;</a:t>
            </a:r>
          </a:p>
          <a:p>
            <a:r>
              <a:rPr lang="fi-FI" dirty="0"/>
              <a:t>Attribuutit (</a:t>
            </a:r>
            <a:r>
              <a:rPr lang="fi-FI" dirty="0" err="1"/>
              <a:t>Props</a:t>
            </a:r>
            <a:r>
              <a:rPr lang="fi-FI" dirty="0"/>
              <a:t>) annetaan, kuten HTML:ssä, eli </a:t>
            </a:r>
          </a:p>
          <a:p>
            <a:pPr lvl="1"/>
            <a:r>
              <a:rPr lang="fi-FI" dirty="0"/>
              <a:t>&lt;</a:t>
            </a:r>
            <a:r>
              <a:rPr lang="fi-FI" dirty="0" err="1"/>
              <a:t>img</a:t>
            </a:r>
            <a:r>
              <a:rPr lang="fi-FI" dirty="0"/>
              <a:t> /&gt; </a:t>
            </a:r>
            <a:r>
              <a:rPr lang="fi-FI" dirty="0">
                <a:sym typeface="Wingdings" pitchFamily="2" charset="2"/>
              </a:rPr>
              <a:t> &lt;</a:t>
            </a:r>
            <a:r>
              <a:rPr lang="fi-FI" dirty="0" err="1">
                <a:sym typeface="Wingdings" pitchFamily="2" charset="2"/>
              </a:rPr>
              <a:t>img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src</a:t>
            </a:r>
            <a:r>
              <a:rPr lang="fi-FI" dirty="0">
                <a:sym typeface="Wingdings" pitchFamily="2" charset="2"/>
              </a:rPr>
              <a:t>=”jotain” /&gt;</a:t>
            </a:r>
          </a:p>
          <a:p>
            <a:pPr lvl="1"/>
            <a:r>
              <a:rPr lang="fi-FI" dirty="0">
                <a:sym typeface="Wingdings" pitchFamily="2" charset="2"/>
              </a:rPr>
              <a:t>&lt;</a:t>
            </a:r>
            <a:r>
              <a:rPr lang="fi-FI" dirty="0" err="1">
                <a:sym typeface="Wingdings" pitchFamily="2" charset="2"/>
              </a:rPr>
              <a:t>Contacts</a:t>
            </a:r>
            <a:r>
              <a:rPr lang="fi-FI" dirty="0">
                <a:sym typeface="Wingdings" pitchFamily="2" charset="2"/>
              </a:rPr>
              <a:t> /&gt;  &lt;</a:t>
            </a:r>
            <a:r>
              <a:rPr lang="fi-FI" dirty="0" err="1">
                <a:sym typeface="Wingdings" pitchFamily="2" charset="2"/>
              </a:rPr>
              <a:t>Contacts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name</a:t>
            </a:r>
            <a:r>
              <a:rPr lang="fi-FI" dirty="0">
                <a:sym typeface="Wingdings" pitchFamily="2" charset="2"/>
              </a:rPr>
              <a:t> = ”Heikki Virtanen” /&gt;</a:t>
            </a:r>
          </a:p>
          <a:p>
            <a:r>
              <a:rPr lang="fi-FI" dirty="0">
                <a:sym typeface="Wingdings" pitchFamily="2" charset="2"/>
              </a:rPr>
              <a:t>Funktioon kirjoitetaan </a:t>
            </a:r>
            <a:r>
              <a:rPr lang="fi-FI" dirty="0" err="1">
                <a:sym typeface="Wingdings" pitchFamily="2" charset="2"/>
              </a:rPr>
              <a:t>props</a:t>
            </a:r>
            <a:endParaRPr lang="fi-FI" dirty="0">
              <a:sym typeface="Wingdings" pitchFamily="2" charset="2"/>
            </a:endParaRPr>
          </a:p>
          <a:p>
            <a:pPr lvl="1"/>
            <a:r>
              <a:rPr lang="fi-FI" dirty="0" err="1">
                <a:sym typeface="Wingdings" pitchFamily="2" charset="2"/>
              </a:rPr>
              <a:t>Export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default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function</a:t>
            </a:r>
            <a:r>
              <a:rPr lang="fi-FI" dirty="0">
                <a:sym typeface="Wingdings" pitchFamily="2" charset="2"/>
              </a:rPr>
              <a:t> Main()  Main(</a:t>
            </a:r>
            <a:r>
              <a:rPr lang="fi-FI" dirty="0" err="1">
                <a:sym typeface="Wingdings" pitchFamily="2" charset="2"/>
              </a:rPr>
              <a:t>props</a:t>
            </a:r>
            <a:r>
              <a:rPr lang="fi-FI" dirty="0">
                <a:sym typeface="Wingdings" pitchFamily="2" charset="2"/>
              </a:rPr>
              <a:t>)</a:t>
            </a:r>
          </a:p>
          <a:p>
            <a:pPr lvl="2"/>
            <a:r>
              <a:rPr lang="fi-FI" dirty="0">
                <a:sym typeface="Wingdings" pitchFamily="2" charset="2"/>
              </a:rPr>
              <a:t>Kutsu tapahtuu {</a:t>
            </a:r>
            <a:r>
              <a:rPr lang="fi-FI" dirty="0" err="1">
                <a:sym typeface="Wingdings" pitchFamily="2" charset="2"/>
              </a:rPr>
              <a:t>props.name</a:t>
            </a:r>
            <a:r>
              <a:rPr lang="fi-FI" dirty="0">
                <a:sym typeface="Wingdings" pitchFamily="2" charset="2"/>
              </a:rPr>
              <a:t>} </a:t>
            </a:r>
          </a:p>
          <a:p>
            <a:r>
              <a:rPr lang="fi-FI" dirty="0">
                <a:sym typeface="Wingdings" pitchFamily="2" charset="2"/>
              </a:rPr>
              <a:t>Luo uusi </a:t>
            </a:r>
            <a:r>
              <a:rPr lang="fi-FI" dirty="0" err="1">
                <a:sym typeface="Wingdings" pitchFamily="2" charset="2"/>
              </a:rPr>
              <a:t>React</a:t>
            </a:r>
            <a:r>
              <a:rPr lang="fi-FI" dirty="0">
                <a:sym typeface="Wingdings" pitchFamily="2" charset="2"/>
              </a:rPr>
              <a:t>-projekti ja tee </a:t>
            </a:r>
            <a:r>
              <a:rPr lang="fi-FI" dirty="0" err="1">
                <a:sym typeface="Wingdings" pitchFamily="2" charset="2"/>
              </a:rPr>
              <a:t>src</a:t>
            </a:r>
            <a:r>
              <a:rPr lang="fi-FI" dirty="0">
                <a:sym typeface="Wingdings" pitchFamily="2" charset="2"/>
              </a:rPr>
              <a:t>-kansioon </a:t>
            </a:r>
            <a:r>
              <a:rPr lang="fi-FI" dirty="0" err="1">
                <a:sym typeface="Wingdings" pitchFamily="2" charset="2"/>
              </a:rPr>
              <a:t>components</a:t>
            </a:r>
            <a:r>
              <a:rPr lang="fi-FI" dirty="0">
                <a:sym typeface="Wingdings" pitchFamily="2" charset="2"/>
              </a:rPr>
              <a:t> ja </a:t>
            </a:r>
            <a:r>
              <a:rPr lang="fi-FI" dirty="0" err="1">
                <a:sym typeface="Wingdings" pitchFamily="2" charset="2"/>
              </a:rPr>
              <a:t>images</a:t>
            </a:r>
            <a:r>
              <a:rPr lang="fi-FI" dirty="0">
                <a:sym typeface="Wingdings" pitchFamily="2" charset="2"/>
              </a:rPr>
              <a:t> -kansiot</a:t>
            </a:r>
          </a:p>
          <a:p>
            <a:r>
              <a:rPr lang="fi-FI" dirty="0">
                <a:sym typeface="Wingdings" pitchFamily="2" charset="2"/>
              </a:rPr>
              <a:t>Luo </a:t>
            </a:r>
            <a:r>
              <a:rPr lang="fi-FI" dirty="0" err="1">
                <a:sym typeface="Wingdings" pitchFamily="2" charset="2"/>
              </a:rPr>
              <a:t>komponents</a:t>
            </a:r>
            <a:r>
              <a:rPr lang="fi-FI" dirty="0">
                <a:sym typeface="Wingdings" pitchFamily="2" charset="2"/>
              </a:rPr>
              <a:t>-kansioon </a:t>
            </a:r>
            <a:r>
              <a:rPr lang="fi-FI" dirty="0" err="1">
                <a:sym typeface="Wingdings" pitchFamily="2" charset="2"/>
              </a:rPr>
              <a:t>Henkilo.js</a:t>
            </a:r>
            <a:r>
              <a:rPr lang="fi-FI" dirty="0">
                <a:sym typeface="Wingdings" pitchFamily="2" charset="2"/>
              </a:rPr>
              <a:t> –tiedosto, jonka sisällön näet vierestä</a:t>
            </a:r>
          </a:p>
          <a:p>
            <a:r>
              <a:rPr lang="fi-FI" dirty="0">
                <a:sym typeface="Wingdings" pitchFamily="2" charset="2"/>
              </a:rPr>
              <a:t>Tuo </a:t>
            </a:r>
            <a:r>
              <a:rPr lang="fi-FI" dirty="0" err="1">
                <a:sym typeface="Wingdings" pitchFamily="2" charset="2"/>
              </a:rPr>
              <a:t>Henkilo-componentti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App.js</a:t>
            </a:r>
            <a:r>
              <a:rPr lang="fi-FI" dirty="0">
                <a:sym typeface="Wingdings" pitchFamily="2" charset="2"/>
              </a:rPr>
              <a:t> –tiedostoon kuten olet oppinut</a:t>
            </a:r>
          </a:p>
        </p:txBody>
      </p:sp>
      <p:cxnSp>
        <p:nvCxnSpPr>
          <p:cNvPr id="5" name="Suora nuoliyhdysviiva 4">
            <a:extLst>
              <a:ext uri="{FF2B5EF4-FFF2-40B4-BE49-F238E27FC236}">
                <a16:creationId xmlns:a16="http://schemas.microsoft.com/office/drawing/2014/main" id="{AF665DC3-388E-CA4F-9AEB-A6C80A55AEB6}"/>
              </a:ext>
            </a:extLst>
          </p:cNvPr>
          <p:cNvCxnSpPr/>
          <p:nvPr/>
        </p:nvCxnSpPr>
        <p:spPr>
          <a:xfrm>
            <a:off x="4600575" y="3429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uva 6">
            <a:extLst>
              <a:ext uri="{FF2B5EF4-FFF2-40B4-BE49-F238E27FC236}">
                <a16:creationId xmlns:a16="http://schemas.microsoft.com/office/drawing/2014/main" id="{3B248B3E-DF0F-BE4A-87EB-557FA5FB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75" y="3033538"/>
            <a:ext cx="3962400" cy="252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D405851-A359-B445-B8BE-6EB18AB9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75" y="835324"/>
            <a:ext cx="4051300" cy="2044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93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E6F81B9-6BEC-4C4D-8440-7BD3AC42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ulkoisena tiedostona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DEC6B0-4FBE-D946-ADC5-8458EAC6C3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Voit ladata </a:t>
            </a:r>
            <a:r>
              <a:rPr lang="fi-FI" dirty="0" err="1"/>
              <a:t>React</a:t>
            </a:r>
            <a:r>
              <a:rPr lang="fi-FI" dirty="0"/>
              <a:t>-kirjastot + </a:t>
            </a:r>
            <a:r>
              <a:rPr lang="fi-FI" dirty="0" err="1"/>
              <a:t>Babel</a:t>
            </a:r>
            <a:r>
              <a:rPr lang="fi-FI" dirty="0"/>
              <a:t>-kirjaston CDN-sivuilta:</a:t>
            </a:r>
          </a:p>
          <a:p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&lt;!-- Linkit, joiden avulla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toimii asentamatta --&gt;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crossorigin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unpkg.com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/react@18/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umd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react.development.js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crossorigin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unpkg.com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/react-dom@18/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umd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react-dom.development.js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&lt;!--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Babel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-linkki, joka auttaa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JSX:n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kanssa--&gt;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cdnjs.cloudflare.com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ajax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libs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babel-standalone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/6.25.0/</a:t>
            </a: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babel.min.js</a:t>
            </a:r>
            <a:r>
              <a:rPr lang="fi-FI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fi-FI" dirty="0">
                <a:solidFill>
                  <a:srgbClr val="800000"/>
                </a:solidFill>
                <a:latin typeface="Menlo" panose="020B0609030804020204" pitchFamily="49" charset="0"/>
              </a:rPr>
              <a:t>Nuo siis HTML-tiedoston HEAD-osuuteen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856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384AD5D-64DD-AD42-9364-5934D3F8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3079FFD-6186-3E40-B382-2312F0EF08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265975" cy="5153279"/>
          </a:xfrm>
        </p:spPr>
        <p:txBody>
          <a:bodyPr/>
          <a:lstStyle/>
          <a:p>
            <a:r>
              <a:rPr lang="fi-FI" dirty="0"/>
              <a:t>Toista nyt </a:t>
            </a:r>
            <a:r>
              <a:rPr lang="fi-FI" dirty="0" err="1"/>
              <a:t>App.js</a:t>
            </a:r>
            <a:r>
              <a:rPr lang="fi-FI" dirty="0"/>
              <a:t> –tiedostossa 3 muuta kertaa &lt;</a:t>
            </a:r>
            <a:r>
              <a:rPr lang="fi-FI" dirty="0" err="1"/>
              <a:t>Henkilo</a:t>
            </a:r>
            <a:r>
              <a:rPr lang="fi-FI" dirty="0"/>
              <a:t> /&gt;, eli yht. 4 x, jolloin huomaat, että uudelleen käytettävyys on aika huono, koska tulee samat tiedot koko ajan. </a:t>
            </a:r>
          </a:p>
          <a:p>
            <a:r>
              <a:rPr lang="fi-FI" dirty="0"/>
              <a:t>Muuta nyt koodia siten, että kirjoitat </a:t>
            </a:r>
            <a:r>
              <a:rPr lang="fi-FI" dirty="0" err="1"/>
              <a:t>App.js</a:t>
            </a:r>
            <a:r>
              <a:rPr lang="fi-FI" dirty="0"/>
              <a:t> –tiedostoon seuraavasti jokaiselle henkilölle ja muuta </a:t>
            </a:r>
            <a:r>
              <a:rPr lang="fi-FI" dirty="0" err="1"/>
              <a:t>Henkilo.js:ssää</a:t>
            </a:r>
            <a:r>
              <a:rPr lang="fi-FI" dirty="0"/>
              <a:t> seuraavasti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037F785-F53A-A544-BA36-5F281692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251" y="47625"/>
            <a:ext cx="1937888" cy="3757613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5C8DD7EB-F500-B541-B831-1B8CB974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670114"/>
            <a:ext cx="2819400" cy="3670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FF6603EF-7BB3-0E41-9CB2-8030B0CC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13" y="2670114"/>
            <a:ext cx="37592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B557679-DF1B-D746-994D-31DE6C9BB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550" y="3805238"/>
            <a:ext cx="19494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5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615949-1411-2248-85B7-90312BE0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- kuvat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D547E71-EB4B-C74C-A816-E478C90A4E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Kuvat joudutaan importoimaan:</a:t>
            </a:r>
          </a:p>
          <a:p>
            <a:endParaRPr lang="fi-FI" dirty="0"/>
          </a:p>
        </p:txBody>
      </p:sp>
      <p:sp>
        <p:nvSpPr>
          <p:cNvPr id="15" name="Sisällön paikkamerkki 14">
            <a:extLst>
              <a:ext uri="{FF2B5EF4-FFF2-40B4-BE49-F238E27FC236}">
                <a16:creationId xmlns:a16="http://schemas.microsoft.com/office/drawing/2014/main" id="{4A429A73-6738-9040-9B95-17CC956F1D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Ja kutsu on seuraava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C1DEF88-6C16-E744-9092-B2B1FA73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2" y="2316163"/>
            <a:ext cx="3670300" cy="2997200"/>
          </a:xfrm>
          <a:prstGeom prst="rect">
            <a:avLst/>
          </a:prstGeom>
        </p:spPr>
      </p:pic>
      <p:sp>
        <p:nvSpPr>
          <p:cNvPr id="13" name="Nuoli oikealle 12">
            <a:extLst>
              <a:ext uri="{FF2B5EF4-FFF2-40B4-BE49-F238E27FC236}">
                <a16:creationId xmlns:a16="http://schemas.microsoft.com/office/drawing/2014/main" id="{16F69CE6-39FA-BA48-A595-4EBA4F848DD8}"/>
              </a:ext>
            </a:extLst>
          </p:cNvPr>
          <p:cNvSpPr/>
          <p:nvPr/>
        </p:nvSpPr>
        <p:spPr>
          <a:xfrm>
            <a:off x="414337" y="2803302"/>
            <a:ext cx="68675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Nuoli oikealle 13">
            <a:extLst>
              <a:ext uri="{FF2B5EF4-FFF2-40B4-BE49-F238E27FC236}">
                <a16:creationId xmlns:a16="http://schemas.microsoft.com/office/drawing/2014/main" id="{9B606419-FA37-4044-9EED-C26235831632}"/>
              </a:ext>
            </a:extLst>
          </p:cNvPr>
          <p:cNvSpPr/>
          <p:nvPr/>
        </p:nvSpPr>
        <p:spPr>
          <a:xfrm>
            <a:off x="1138241" y="4870234"/>
            <a:ext cx="68675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77DE7F5D-2A17-5043-9D90-77F6089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316163"/>
            <a:ext cx="3695700" cy="1270000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33195E60-2CBE-264E-BBB6-3F20A02C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894" y="4243387"/>
            <a:ext cx="7161105" cy="25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465E5E-10D4-944C-9A24-816D53DC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– toinen tapa</a:t>
            </a:r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219D40D4-F35E-9746-AF36-B203A0EB304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Sen sijaan, että tekisit näin, </a:t>
            </a:r>
            <a:br>
              <a:rPr lang="fi-FI" dirty="0"/>
            </a:br>
            <a:r>
              <a:rPr lang="fi-FI" dirty="0"/>
              <a:t>voit myös kutsua</a:t>
            </a:r>
            <a:br>
              <a:rPr lang="fi-FI" dirty="0"/>
            </a:br>
            <a:r>
              <a:rPr lang="fi-FI" dirty="0"/>
              <a:t>kaikki (tai osan) annetuista objekteista:</a:t>
            </a:r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B41E04DD-F4BA-884E-886A-9E65D163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84" y="0"/>
            <a:ext cx="3759200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7DB638C-5209-E647-80D2-319C090A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76" y="2183486"/>
            <a:ext cx="5689600" cy="2247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88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7C046E-D0A8-63F6-2522-65DD10EC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Tehtävä: Tee vitsisivusto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20414A-2FA1-4319-F970-2B3C122471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Edellistä tehtävää mukaillen, tee vitsi sivusto, jossa on vähintään 5  vitsiä. Esim:</a:t>
            </a:r>
          </a:p>
          <a:p>
            <a:pPr lvl="1"/>
            <a:r>
              <a:rPr lang="fi-FI" dirty="0"/>
              <a:t>Kysymys: Mikä on laiskuuden huippu? Vastaus: näkee unta, mutta ei viitsi katsoa</a:t>
            </a:r>
          </a:p>
          <a:p>
            <a:pPr lvl="1"/>
            <a:r>
              <a:rPr lang="fi-FI" dirty="0"/>
              <a:t>Kysymys: Mitä puhelimelle tapahtuu, jos se tippuu parvekkeelta? Vastaus: ei mitään, jos siinä on lentotila päällä</a:t>
            </a:r>
          </a:p>
          <a:p>
            <a:pPr lvl="1"/>
            <a:r>
              <a:rPr lang="fi-FI" dirty="0"/>
              <a:t>Kysymys: Mitä vihainen puuseppä teki verstaallaan? Vastaus: LaatiKostoa</a:t>
            </a:r>
          </a:p>
          <a:p>
            <a:pPr lvl="1"/>
            <a:r>
              <a:rPr lang="fi-FI" dirty="0"/>
              <a:t>Kysymys: Kuka eroaa joukosta? Vastaus: Joukon vaimo</a:t>
            </a:r>
          </a:p>
          <a:p>
            <a:pPr lvl="1"/>
            <a:r>
              <a:rPr lang="fi-FI" dirty="0"/>
              <a:t>Kysymys: Mitä tapahtuu, jos auto ajaa joen yli? Vastaus: Joe kuolee.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14C51-4613-34A8-6D8F-B447DC2C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3763774"/>
            <a:ext cx="11888859" cy="10478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3673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1080-20EA-677C-E1BC-E4BCA260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CB264-4FF8-34CC-05DF-07F16FFFCA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52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id="{EAD9ED4F-88D3-2F44-AEBC-CAD608A8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24" y="1424600"/>
            <a:ext cx="6108700" cy="50419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EE35C203-797B-8148-898A-2F210CF5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Projekti: Amazon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sellers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0A6C00A-C1E6-9E43-A48F-3A0FB8C6F7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Aloitetaan luomalla Komponentit:</a:t>
            </a:r>
          </a:p>
          <a:p>
            <a:endParaRPr lang="fi-FI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781BD4D9-4D86-AA4E-8030-01AA8242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24" y="1825241"/>
            <a:ext cx="3619500" cy="2705100"/>
          </a:xfrm>
          <a:prstGeom prst="rect">
            <a:avLst/>
          </a:prstGeom>
        </p:spPr>
      </p:pic>
      <p:sp>
        <p:nvSpPr>
          <p:cNvPr id="8" name="Nuoli oikealle 7">
            <a:extLst>
              <a:ext uri="{FF2B5EF4-FFF2-40B4-BE49-F238E27FC236}">
                <a16:creationId xmlns:a16="http://schemas.microsoft.com/office/drawing/2014/main" id="{549B1AD1-B647-C54B-AB6A-5AA173CEA519}"/>
              </a:ext>
            </a:extLst>
          </p:cNvPr>
          <p:cNvSpPr/>
          <p:nvPr/>
        </p:nvSpPr>
        <p:spPr>
          <a:xfrm>
            <a:off x="4632290" y="2803490"/>
            <a:ext cx="2552281" cy="1085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9392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30B7F3D-3EF8-1246-890C-EEE211DC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F0533BF-5DEF-4F45-A22E-4AF1094467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Mene osoitteeseen: </a:t>
            </a:r>
            <a:r>
              <a:rPr lang="fi-FI" dirty="0">
                <a:hlinkClick r:id="rId2"/>
              </a:rPr>
              <a:t>https://www.amazon.com/Best-Sellers-Books/zgbs/books/</a:t>
            </a:r>
            <a:endParaRPr lang="fi-FI" dirty="0"/>
          </a:p>
          <a:p>
            <a:r>
              <a:rPr lang="fi-FI" dirty="0"/>
              <a:t>Valitse kirja napauttamalla sen kuvaa</a:t>
            </a:r>
          </a:p>
          <a:p>
            <a:pPr lvl="1"/>
            <a:r>
              <a:rPr lang="fi-FI" dirty="0"/>
              <a:t>Kopioi kuvan osoite</a:t>
            </a:r>
          </a:p>
          <a:p>
            <a:pPr lvl="1"/>
            <a:r>
              <a:rPr lang="fi-FI" dirty="0"/>
              <a:t>Kopioi otsikko</a:t>
            </a:r>
          </a:p>
          <a:p>
            <a:pPr lvl="1"/>
            <a:r>
              <a:rPr lang="fi-FI" dirty="0"/>
              <a:t>Kopioi tekijä 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Jos sinulla ei ole </a:t>
            </a:r>
            <a:r>
              <a:rPr lang="fi-FI" dirty="0" err="1"/>
              <a:t>src</a:t>
            </a:r>
            <a:r>
              <a:rPr lang="fi-FI" dirty="0"/>
              <a:t>-kansiossa </a:t>
            </a:r>
            <a:r>
              <a:rPr lang="fi-FI" dirty="0" err="1"/>
              <a:t>index.css</a:t>
            </a:r>
            <a:r>
              <a:rPr lang="fi-FI" dirty="0"/>
              <a:t> –tiedostoa, tee se nyt: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5B473B3-86D2-1A40-8AAD-AAE1110B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06002"/>
            <a:ext cx="10896600" cy="6858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5FE7C3E-3A80-8540-BBFF-72245888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870" y="3023842"/>
            <a:ext cx="2605459" cy="3430083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E7F263B-8298-1B40-9C30-88E761250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961318"/>
            <a:ext cx="3924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4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C98992-9B32-2645-9138-6FCD3562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Projekti jatkuu - CSS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CC3CFEB-A863-A040-9474-2F68952272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saat </a:t>
            </a:r>
            <a:r>
              <a:rPr lang="fi-FI" dirty="0" err="1"/>
              <a:t>CSS:n</a:t>
            </a:r>
            <a:r>
              <a:rPr lang="fi-FI" dirty="0"/>
              <a:t> näkymään, sinun pitää importoida se </a:t>
            </a:r>
            <a:r>
              <a:rPr lang="fi-FI" dirty="0" err="1"/>
              <a:t>index.js</a:t>
            </a:r>
            <a:r>
              <a:rPr lang="fi-FI" dirty="0"/>
              <a:t> -tiedostoon: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Seuraavaksi muokataan tyyli Kirjalistalle ja kirjalle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991A489F-2DAE-8240-BC33-1B772D86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07" y="1493157"/>
            <a:ext cx="3886200" cy="7366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8175687-0924-2642-B07C-251BA997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48" y="2564494"/>
            <a:ext cx="4038600" cy="41275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BEEFA481-BF55-494F-B157-E5195C07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12" y="1637350"/>
            <a:ext cx="4645688" cy="5220649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89C7F6C-A1A2-7C48-9C38-876316108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530" y="4993542"/>
            <a:ext cx="1981200" cy="1816100"/>
          </a:xfrm>
          <a:prstGeom prst="rect">
            <a:avLst/>
          </a:prstGeom>
        </p:spPr>
      </p:pic>
      <p:sp>
        <p:nvSpPr>
          <p:cNvPr id="8" name="Nuoli oikealle 7">
            <a:extLst>
              <a:ext uri="{FF2B5EF4-FFF2-40B4-BE49-F238E27FC236}">
                <a16:creationId xmlns:a16="http://schemas.microsoft.com/office/drawing/2014/main" id="{411543D3-1C73-1F40-AE68-5D48765636A2}"/>
              </a:ext>
            </a:extLst>
          </p:cNvPr>
          <p:cNvSpPr/>
          <p:nvPr/>
        </p:nvSpPr>
        <p:spPr>
          <a:xfrm>
            <a:off x="6096000" y="3135086"/>
            <a:ext cx="1450312" cy="2080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3420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D5B7E0-7193-0144-A46F-B46B80A4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Hieman paikallisista kuvista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F285478-E2B1-0740-BF49-74683DF2B0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3 vaihtoehtoa</a:t>
            </a:r>
          </a:p>
          <a:p>
            <a:pPr lvl="1"/>
            <a:r>
              <a:rPr lang="fi-FI" dirty="0"/>
              <a:t>Ulkoiset kuvat, jotka sijaitsevat netissä (URL)</a:t>
            </a:r>
          </a:p>
          <a:p>
            <a:pPr lvl="1"/>
            <a:r>
              <a:rPr lang="fi-FI" dirty="0"/>
              <a:t>Paikallinen, </a:t>
            </a:r>
            <a:r>
              <a:rPr lang="fi-FI" dirty="0" err="1"/>
              <a:t>public</a:t>
            </a:r>
            <a:r>
              <a:rPr lang="fi-FI" dirty="0"/>
              <a:t>-kansiossa</a:t>
            </a:r>
          </a:p>
          <a:p>
            <a:pPr lvl="1"/>
            <a:r>
              <a:rPr lang="fi-FI" dirty="0"/>
              <a:t>Paikallinen, </a:t>
            </a:r>
            <a:r>
              <a:rPr lang="fi-FI" dirty="0" err="1"/>
              <a:t>src</a:t>
            </a:r>
            <a:r>
              <a:rPr lang="fi-FI" dirty="0"/>
              <a:t>-kansiossa, parempi vaihtoehto, optimoidaan taustalla</a:t>
            </a:r>
          </a:p>
          <a:p>
            <a:r>
              <a:rPr lang="fi-FI" dirty="0"/>
              <a:t>Askeleet</a:t>
            </a:r>
          </a:p>
          <a:p>
            <a:pPr lvl="1"/>
            <a:r>
              <a:rPr lang="fi-FI" dirty="0"/>
              <a:t>Luo kuvakansio </a:t>
            </a:r>
            <a:r>
              <a:rPr lang="fi-FI" dirty="0" err="1"/>
              <a:t>public</a:t>
            </a:r>
            <a:r>
              <a:rPr lang="fi-FI" dirty="0"/>
              <a:t>-kansioon</a:t>
            </a:r>
          </a:p>
          <a:p>
            <a:pPr lvl="1"/>
            <a:r>
              <a:rPr lang="fi-FI" dirty="0"/>
              <a:t>Tallenna kuva (</a:t>
            </a:r>
            <a:r>
              <a:rPr lang="fi-FI" dirty="0" err="1"/>
              <a:t>Save</a:t>
            </a:r>
            <a:r>
              <a:rPr lang="fi-FI" dirty="0"/>
              <a:t> image as…) edelliseen</a:t>
            </a:r>
          </a:p>
          <a:p>
            <a:pPr lvl="1"/>
            <a:r>
              <a:rPr lang="fi-FI" dirty="0"/>
              <a:t>Tarvittaessa nimeä kuva uudelleen</a:t>
            </a:r>
          </a:p>
          <a:p>
            <a:pPr lvl="1"/>
            <a:r>
              <a:rPr lang="fi-FI" dirty="0"/>
              <a:t>Käytä </a:t>
            </a:r>
            <a:r>
              <a:rPr lang="fi-FI" dirty="0" err="1"/>
              <a:t>src</a:t>
            </a:r>
            <a:r>
              <a:rPr lang="fi-FI" dirty="0"/>
              <a:t> = ”./kuvat/</a:t>
            </a:r>
            <a:r>
              <a:rPr lang="fi-FI" dirty="0" err="1"/>
              <a:t>kuvannimi.pääte</a:t>
            </a:r>
            <a:r>
              <a:rPr lang="fi-FI" dirty="0"/>
              <a:t>” (esim. </a:t>
            </a:r>
            <a:r>
              <a:rPr lang="fi-FI" dirty="0" err="1"/>
              <a:t>kukka.jpg</a:t>
            </a:r>
            <a:r>
              <a:rPr lang="fi-FI" dirty="0"/>
              <a:t>)</a:t>
            </a:r>
          </a:p>
          <a:p>
            <a:pPr lvl="2"/>
            <a:r>
              <a:rPr lang="fi-FI" dirty="0"/>
              <a:t>./ -kertoo tiedostopolun alkavan </a:t>
            </a:r>
            <a:r>
              <a:rPr lang="fi-FI" dirty="0" err="1"/>
              <a:t>public</a:t>
            </a:r>
            <a:r>
              <a:rPr lang="fi-FI" dirty="0"/>
              <a:t>-hakemistosta</a:t>
            </a:r>
          </a:p>
          <a:p>
            <a:pPr lvl="2"/>
            <a:endParaRPr lang="fi-FI" dirty="0"/>
          </a:p>
          <a:p>
            <a:pPr lvl="1"/>
            <a:r>
              <a:rPr lang="fi-FI" dirty="0"/>
              <a:t>Jos haluat nähdä, mitä edellisessä dialla määritetty </a:t>
            </a:r>
            <a:r>
              <a:rPr lang="fi-FI" dirty="0" err="1"/>
              <a:t>grid-template-columns</a:t>
            </a:r>
            <a:r>
              <a:rPr lang="fi-FI" dirty="0"/>
              <a:t> tekee, lisää kirjaobjekteja Kirjalista objektiin: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79D34646-B12F-974B-9C24-887E7D06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10" y="4099518"/>
            <a:ext cx="6451600" cy="2667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C7289C9D-CB53-504B-B898-2D2B8273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0" y="4180500"/>
            <a:ext cx="3492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61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B972746-8A84-AA4C-A916-2443D5B7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- CSS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B24758-FE04-8641-94D3-B6C2A3F4B7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Paikallisesti lisätty CSS </a:t>
            </a:r>
            <a:r>
              <a:rPr lang="fi-FI" dirty="0" err="1"/>
              <a:t>JSX:n</a:t>
            </a:r>
            <a:r>
              <a:rPr lang="fi-FI" dirty="0"/>
              <a:t> sekaan</a:t>
            </a:r>
          </a:p>
          <a:p>
            <a:r>
              <a:rPr lang="fi-FI" dirty="0"/>
              <a:t>Käytä </a:t>
            </a:r>
            <a:r>
              <a:rPr lang="fi-FI" dirty="0" err="1"/>
              <a:t>style</a:t>
            </a:r>
            <a:r>
              <a:rPr lang="fi-FI" dirty="0"/>
              <a:t>-attribuuttia</a:t>
            </a:r>
          </a:p>
          <a:p>
            <a:r>
              <a:rPr lang="fi-FI" dirty="0"/>
              <a:t>{ } </a:t>
            </a:r>
            <a:r>
              <a:rPr lang="fi-FI" dirty="0" err="1"/>
              <a:t>JSX:ssä</a:t>
            </a:r>
            <a:r>
              <a:rPr lang="fi-FI" dirty="0"/>
              <a:t> tarkoittaa palaamista JavaScriptiin (XML:stä)</a:t>
            </a:r>
          </a:p>
          <a:p>
            <a:r>
              <a:rPr lang="fi-FI" dirty="0"/>
              <a:t>Arvo annetaan objektina, jossa on avain/arvo parit, jossa arvot ovat sitaateissa</a:t>
            </a:r>
          </a:p>
          <a:p>
            <a:r>
              <a:rPr lang="fi-FI" dirty="0"/>
              <a:t>Avain/arvo parit erotetaan toisistaan pilkulla:</a:t>
            </a:r>
          </a:p>
          <a:p>
            <a:endParaRPr lang="fi-FI" dirty="0"/>
          </a:p>
          <a:p>
            <a:r>
              <a:rPr lang="fi-FI" dirty="0"/>
              <a:t>HUOM! Jos CSS-tyylissä on väliviiva, kirjoitetaan se ilman sitä ja isolla kirjaimella:</a:t>
            </a:r>
          </a:p>
          <a:p>
            <a:pPr lvl="1"/>
            <a:r>
              <a:rPr lang="fi-FI" dirty="0"/>
              <a:t>Esim. </a:t>
            </a:r>
            <a:r>
              <a:rPr lang="fi-FI" dirty="0" err="1"/>
              <a:t>font-size</a:t>
            </a:r>
            <a:r>
              <a:rPr lang="fi-FI" dirty="0"/>
              <a:t> = </a:t>
            </a:r>
            <a:r>
              <a:rPr lang="fi-FI" dirty="0" err="1"/>
              <a:t>fontSize</a:t>
            </a:r>
            <a:endParaRPr lang="fi-FI" dirty="0"/>
          </a:p>
          <a:p>
            <a:r>
              <a:rPr lang="fi-FI" dirty="0"/>
              <a:t>HUOM2! Paikallisesti lisätyt tyylit ylikirjoittavat </a:t>
            </a:r>
            <a:r>
              <a:rPr lang="fi-FI" dirty="0" err="1"/>
              <a:t>css</a:t>
            </a:r>
            <a:r>
              <a:rPr lang="fi-FI" dirty="0"/>
              <a:t>-tiedoston tyylit, eli ole huolellinen, kun määrittelet tyylejä paikallisesti</a:t>
            </a:r>
          </a:p>
          <a:p>
            <a:r>
              <a:rPr lang="fi-FI" dirty="0"/>
              <a:t>HUOM3! Useat ulkoiset kirjastot käyttävät paikallisesti lisättyjä tyylejä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1AC5B98-64E5-054C-92BA-C9CD9817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92" y="2877317"/>
            <a:ext cx="10083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89D173-E269-DB4C-A66F-30CBC65E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Voit nyt harjoitella näitä GitHub-linkki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237DFE1-A870-3F4D-A922-76E9986184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Hae GitHubistani SCRIMBA-tehtävät:</a:t>
            </a:r>
          </a:p>
          <a:p>
            <a:pPr lvl="1"/>
            <a:r>
              <a:rPr lang="fi-FI" dirty="0">
                <a:hlinkClick r:id="rId2"/>
              </a:rPr>
              <a:t>https://github.com/keudaope/React.git</a:t>
            </a:r>
            <a:endParaRPr lang="fi-FI" dirty="0"/>
          </a:p>
          <a:p>
            <a:r>
              <a:rPr lang="fi-FI" dirty="0"/>
              <a:t>HTML:ssä on div-</a:t>
            </a:r>
            <a:r>
              <a:rPr lang="fi-FI" dirty="0" err="1"/>
              <a:t>tägi</a:t>
            </a:r>
            <a:r>
              <a:rPr lang="fi-FI" dirty="0"/>
              <a:t>, johon on lisätty id. Tämä id on paikka, johon koko </a:t>
            </a:r>
            <a:r>
              <a:rPr lang="fi-FI" dirty="0" err="1"/>
              <a:t>React</a:t>
            </a:r>
            <a:r>
              <a:rPr lang="fi-FI" dirty="0"/>
              <a:t> sisältö tulee.</a:t>
            </a:r>
          </a:p>
          <a:p>
            <a:r>
              <a:rPr lang="fi-FI" dirty="0"/>
              <a:t>HTML:ssä </a:t>
            </a:r>
            <a:r>
              <a:rPr lang="fi-FI" dirty="0" err="1"/>
              <a:t>script</a:t>
            </a:r>
            <a:r>
              <a:rPr lang="fi-FI" dirty="0"/>
              <a:t> –</a:t>
            </a:r>
            <a:r>
              <a:rPr lang="fi-FI" dirty="0" err="1"/>
              <a:t>tägi</a:t>
            </a:r>
            <a:r>
              <a:rPr lang="fi-FI" dirty="0"/>
              <a:t> on vasta lopussa, koska HTML lukee ylhäältä alas ja on tärkeää, että muut asiat hoidetaan ensin, ennen kuin </a:t>
            </a:r>
            <a:r>
              <a:rPr lang="fi-FI" dirty="0" err="1"/>
              <a:t>javascript</a:t>
            </a:r>
            <a:r>
              <a:rPr lang="fi-FI" dirty="0"/>
              <a:t>-tiedosto ladataan</a:t>
            </a:r>
          </a:p>
          <a:p>
            <a:r>
              <a:rPr lang="fi-FI" dirty="0"/>
              <a:t>JavaScript-tiedostossa käytetään em. Kirjastojen </a:t>
            </a:r>
            <a:r>
              <a:rPr lang="fi-FI" dirty="0" err="1"/>
              <a:t>ReactDOM</a:t>
            </a:r>
            <a:r>
              <a:rPr lang="fi-FI" dirty="0"/>
              <a:t>-kirjastoa, jossa on toiminto nimeltä </a:t>
            </a:r>
            <a:r>
              <a:rPr lang="fi-FI" dirty="0" err="1"/>
              <a:t>render</a:t>
            </a:r>
            <a:r>
              <a:rPr lang="fi-FI" dirty="0"/>
              <a:t>, joka vaatii kaksi asiaa sisäänsä</a:t>
            </a:r>
          </a:p>
          <a:p>
            <a:pPr lvl="1"/>
            <a:r>
              <a:rPr lang="fi-FI" dirty="0"/>
              <a:t>Mitä </a:t>
            </a:r>
            <a:r>
              <a:rPr lang="fi-FI" dirty="0" err="1"/>
              <a:t>renderöidään</a:t>
            </a:r>
            <a:r>
              <a:rPr lang="fi-FI" dirty="0"/>
              <a:t> (mitä tulostetaan)</a:t>
            </a:r>
          </a:p>
          <a:p>
            <a:pPr lvl="1"/>
            <a:r>
              <a:rPr lang="fi-FI" dirty="0"/>
              <a:t>Mihin </a:t>
            </a:r>
            <a:r>
              <a:rPr lang="fi-FI" dirty="0" err="1"/>
              <a:t>renderöidään</a:t>
            </a:r>
            <a:endParaRPr lang="fi-FI" dirty="0"/>
          </a:p>
          <a:p>
            <a:pPr lvl="1"/>
            <a:r>
              <a:rPr lang="fi-FI" dirty="0"/>
              <a:t>Esim. </a:t>
            </a:r>
            <a:r>
              <a:rPr lang="fi-FI" dirty="0" err="1"/>
              <a:t>ReactDOM.render</a:t>
            </a:r>
            <a:r>
              <a:rPr lang="fi-FI" dirty="0"/>
              <a:t>(&lt;h1&gt;Heippa maailma&lt;/h1&gt;, </a:t>
            </a:r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”));</a:t>
            </a:r>
          </a:p>
          <a:p>
            <a:pPr lvl="2"/>
            <a:r>
              <a:rPr lang="fi-FI" dirty="0"/>
              <a:t>Tässä Heippa maailma on ”mitä </a:t>
            </a:r>
            <a:r>
              <a:rPr lang="fi-FI" dirty="0" err="1"/>
              <a:t>renderöidään</a:t>
            </a:r>
            <a:r>
              <a:rPr lang="fi-FI" dirty="0"/>
              <a:t>”</a:t>
            </a:r>
          </a:p>
          <a:p>
            <a:pPr lvl="2"/>
            <a:r>
              <a:rPr lang="fi-FI" dirty="0" err="1"/>
              <a:t>Document.getElementById</a:t>
            </a:r>
            <a:r>
              <a:rPr lang="fi-FI" dirty="0"/>
              <a:t>(”</a:t>
            </a:r>
            <a:r>
              <a:rPr lang="fi-FI" dirty="0" err="1"/>
              <a:t>root</a:t>
            </a:r>
            <a:r>
              <a:rPr lang="fi-FI" dirty="0"/>
              <a:t>”) on ”mihin </a:t>
            </a:r>
            <a:r>
              <a:rPr lang="fi-FI" dirty="0" err="1"/>
              <a:t>renderöidään</a:t>
            </a:r>
            <a:endParaRPr lang="fi-FI" dirty="0"/>
          </a:p>
          <a:p>
            <a:r>
              <a:rPr lang="fi-FI" dirty="0"/>
              <a:t>Tee nyt tehtävät 1 ja 2</a:t>
            </a:r>
          </a:p>
          <a:p>
            <a:pPr lvl="2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86893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43F078-E18F-2F4D-9846-C9DBAB71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– CSS objektina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5BBB92F-B249-8642-9ACA-ADFD48D83F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Voit myös määrittää edelliset tyylit objektina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Kuitenkin erillinen CSS-tyylitiedosto on kaikkein paras, sillä paikalliset tyylit ovat ”kivuliaita”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D7DC69C-0EC0-AD42-B4B2-B0E594DF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47" y="1625600"/>
            <a:ext cx="4622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29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8613C41-FAD7-C240-8A4A-B23C5E22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JSX - JavaScript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CF6B77A-F131-F643-B001-077099DE83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{ } takaisin JavaScriptiin </a:t>
            </a:r>
            <a:r>
              <a:rPr lang="fi-FI" dirty="0" err="1"/>
              <a:t>JSX:stä</a:t>
            </a:r>
            <a:endParaRPr lang="fi-FI" dirty="0"/>
          </a:p>
          <a:p>
            <a:r>
              <a:rPr lang="fi-FI" dirty="0"/>
              <a:t>Pitää palauttaa arvon, ei voi olla vain lauseke</a:t>
            </a:r>
          </a:p>
          <a:p>
            <a:r>
              <a:rPr lang="fi-FI" dirty="0"/>
              <a:t>Muokataan taas kerran kirjakomponenttia: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Huomaa, että otsikko ja tekijä sijoitetaan nyt JavaScriptinä koodiin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0EFD6C-F440-CA4E-AA43-18D11021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50" y="2197100"/>
            <a:ext cx="7061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4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FCEDE8-AD7E-A24F-9C51-0243BB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06926E5-48D2-404F-B9B2-C67F6BFBE8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Muokataan. Taas kerran Kirjakomponenttia ja siirretään otsikko ja tekijä ylös kaikille käyttöön. Tehdään myös kuvalle sama, mutta määritetään vain sen sisältö: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Nyt meillä on sama kirja jokaisessa laatikossa,</a:t>
            </a:r>
            <a:br>
              <a:rPr lang="fi-FI" dirty="0"/>
            </a:br>
            <a:r>
              <a:rPr lang="fi-FI" dirty="0"/>
              <a:t>ja meidän olisi keksittävä, miten saada eri kirja</a:t>
            </a:r>
            <a:br>
              <a:rPr lang="fi-FI" dirty="0"/>
            </a:br>
            <a:r>
              <a:rPr lang="fi-FI" dirty="0"/>
              <a:t>jokaiseen laatikkoon ja tässä meitä auttaa </a:t>
            </a:r>
            <a:r>
              <a:rPr lang="fi-FI" dirty="0" err="1"/>
              <a:t>props</a:t>
            </a:r>
            <a:r>
              <a:rPr lang="fi-FI" dirty="0"/>
              <a:t>,</a:t>
            </a:r>
            <a:br>
              <a:rPr lang="fi-FI" dirty="0"/>
            </a:br>
            <a:r>
              <a:rPr lang="fi-FI" dirty="0"/>
              <a:t>joka siis on parametri, joka syötetään komponentille.</a:t>
            </a:r>
          </a:p>
          <a:p>
            <a:r>
              <a:rPr lang="fi-FI" dirty="0"/>
              <a:t>Nyt jos syötän kirjalistan kirjoille attribuutteja, saan</a:t>
            </a:r>
            <a:br>
              <a:rPr lang="fi-FI" dirty="0"/>
            </a:br>
            <a:r>
              <a:rPr lang="fi-FI" dirty="0"/>
              <a:t>konsoliin näkyviin ko. attribuutit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E9AE702-4FA1-1B4E-898F-B49FB3D7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2" y="1949450"/>
            <a:ext cx="4584700" cy="11303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C8D2CBE-6BEA-7743-B719-FE6C5EA8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51" y="1767201"/>
            <a:ext cx="4000500" cy="228600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09693C41-F6D4-B446-83BE-4FC3195C6A38}"/>
              </a:ext>
            </a:extLst>
          </p:cNvPr>
          <p:cNvSpPr/>
          <p:nvPr/>
        </p:nvSpPr>
        <p:spPr>
          <a:xfrm>
            <a:off x="7465925" y="1728316"/>
            <a:ext cx="822815" cy="452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lanuoli 7">
            <a:extLst>
              <a:ext uri="{FF2B5EF4-FFF2-40B4-BE49-F238E27FC236}">
                <a16:creationId xmlns:a16="http://schemas.microsoft.com/office/drawing/2014/main" id="{23304B9E-75EF-1F40-A578-9677A1351648}"/>
              </a:ext>
            </a:extLst>
          </p:cNvPr>
          <p:cNvSpPr/>
          <p:nvPr/>
        </p:nvSpPr>
        <p:spPr>
          <a:xfrm rot="3356652">
            <a:off x="8423831" y="1108545"/>
            <a:ext cx="361740" cy="693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859CD4BA-C1FF-C940-97E1-C94D5ABD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15" y="4461046"/>
            <a:ext cx="6122559" cy="2270867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0887F74C-5CE0-C046-9D7C-3FBFED328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784" y="5521870"/>
            <a:ext cx="5092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9F88E6-8FC7-3C44-AFD7-CCC4DD9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Props</a:t>
            </a:r>
            <a:r>
              <a:rPr lang="fi-FI" dirty="0"/>
              <a:t> – miten niihin päästään käsiksi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D5B9617-C449-6844-8764-87A7E431A45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7" y="1197183"/>
            <a:ext cx="7681708" cy="5153279"/>
          </a:xfrm>
        </p:spPr>
        <p:txBody>
          <a:bodyPr/>
          <a:lstStyle/>
          <a:p>
            <a:r>
              <a:rPr lang="fi-FI" dirty="0"/>
              <a:t>Kuten muihinkin objekteihin: </a:t>
            </a:r>
            <a:r>
              <a:rPr lang="fi-FI" dirty="0" err="1"/>
              <a:t>objekti.keyvalue</a:t>
            </a:r>
            <a:r>
              <a:rPr lang="fi-FI" dirty="0"/>
              <a:t>, eli tässä edellisen esimerkin mukaisesti: </a:t>
            </a:r>
            <a:r>
              <a:rPr lang="fi-FI" dirty="0" err="1"/>
              <a:t>props.otsikko</a:t>
            </a:r>
            <a:r>
              <a:rPr lang="fi-FI" dirty="0"/>
              <a:t> ja </a:t>
            </a:r>
            <a:r>
              <a:rPr lang="fi-FI" dirty="0" err="1"/>
              <a:t>props.ammatti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Huomaa, vain arvot, jotka annetaan, näytetään (eli ylemmässä ei näytetä otsikkoa, koska sitä ei ole annettu)</a:t>
            </a:r>
          </a:p>
          <a:p>
            <a:r>
              <a:rPr lang="fi-FI" dirty="0"/>
              <a:t>Muutetaan kirjalista dynaamisemmaksi: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6521B72-E74D-BC4B-97CF-6C0F3C52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02" y="1713176"/>
            <a:ext cx="3949700" cy="25273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66F39F97-466F-1E41-994C-7998D559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7" y="2872122"/>
            <a:ext cx="2159000" cy="9017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13E055DD-2438-EC4A-A391-740E4CF3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73" y="1803269"/>
            <a:ext cx="1244600" cy="5461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6CB312B7-D5E6-164B-979D-180DD875F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723" y="4511467"/>
            <a:ext cx="5842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6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5EC889-FA17-DA41-9AE0-E305FFB3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Syötetään muiden kirjojen tiedot objektiin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8F80A72-A7C6-9D41-A20F-064C453B68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 flipH="1">
            <a:off x="6096000" y="1071098"/>
            <a:ext cx="5791200" cy="1688027"/>
          </a:xfrm>
        </p:spPr>
        <p:txBody>
          <a:bodyPr/>
          <a:lstStyle/>
          <a:p>
            <a:r>
              <a:rPr lang="fi-FI" b="1" dirty="0"/>
              <a:t>Muokataan kirjalistaa (ja kirjaa, jos et vielä tehnyt):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19754F1-B7F7-844D-BB38-12341456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4038600" cy="53086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3FDA3A1E-7F02-E140-93AE-E04FDCE3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96" y="1422999"/>
            <a:ext cx="6893703" cy="3480597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40254E2-6920-2D43-A1A4-5551FCB9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4508500"/>
            <a:ext cx="5270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6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61F6F1-9C31-3F41-A5D5-68293DAD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Miten päästä käsiksi propseihin,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6856514-433D-BD47-9FEF-2243F4D983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i-FI" dirty="0"/>
              <a:t>Ei ole yhtä oikeaa tapaa</a:t>
            </a:r>
          </a:p>
          <a:p>
            <a:r>
              <a:rPr lang="fi-FI" dirty="0"/>
              <a:t>Objektien rakenne on tärkeää ymmärtää JavaScriptissä (</a:t>
            </a:r>
            <a:r>
              <a:rPr lang="fi-FI" dirty="0">
                <a:hlinkClick r:id="rId2"/>
              </a:rPr>
              <a:t>https://www.youtube.com/watch?v=i4vhNKihfto&amp;ab_channel=CodingAddict</a:t>
            </a:r>
            <a:r>
              <a:rPr lang="fi-FI" dirty="0"/>
              <a:t>)</a:t>
            </a:r>
          </a:p>
          <a:p>
            <a:r>
              <a:rPr lang="fi-FI" dirty="0"/>
              <a:t>Säästää aikaa / kirjoitustyötä</a:t>
            </a:r>
          </a:p>
          <a:p>
            <a:r>
              <a:rPr lang="fi-FI" dirty="0"/>
              <a:t>Hakee attribuutit</a:t>
            </a:r>
          </a:p>
          <a:p>
            <a:r>
              <a:rPr lang="fi-FI" dirty="0"/>
              <a:t>Ei tarvitse viitata objektiin, jos teemme näin: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Toimii vain yhden objektin kanssa, ellei muuttujia uudelleen nimetä (kts. Seuraava dia)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BE1782A-239C-E346-B2F8-6419B576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76" y="2848777"/>
            <a:ext cx="3911600" cy="2159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373C2335-FC98-6841-9DF1-ECACD22D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56" y="3297185"/>
            <a:ext cx="5651500" cy="2273300"/>
          </a:xfrm>
          <a:prstGeom prst="rect">
            <a:avLst/>
          </a:prstGeom>
        </p:spPr>
      </p:pic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BE7A471B-AD28-4440-B2ED-C097811BEBEC}"/>
              </a:ext>
            </a:extLst>
          </p:cNvPr>
          <p:cNvCxnSpPr/>
          <p:nvPr/>
        </p:nvCxnSpPr>
        <p:spPr>
          <a:xfrm flipH="1">
            <a:off x="3356149" y="3064677"/>
            <a:ext cx="100484" cy="98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65C14621-D404-BA43-8163-3127572F47D9}"/>
              </a:ext>
            </a:extLst>
          </p:cNvPr>
          <p:cNvCxnSpPr/>
          <p:nvPr/>
        </p:nvCxnSpPr>
        <p:spPr>
          <a:xfrm>
            <a:off x="3436536" y="3064677"/>
            <a:ext cx="1449848" cy="95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A9AC0864-6DB3-1940-A506-EC0864C6A1BF}"/>
              </a:ext>
            </a:extLst>
          </p:cNvPr>
          <p:cNvCxnSpPr/>
          <p:nvPr/>
        </p:nvCxnSpPr>
        <p:spPr>
          <a:xfrm>
            <a:off x="3456633" y="3064677"/>
            <a:ext cx="2813538" cy="98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uva 11">
            <a:extLst>
              <a:ext uri="{FF2B5EF4-FFF2-40B4-BE49-F238E27FC236}">
                <a16:creationId xmlns:a16="http://schemas.microsoft.com/office/drawing/2014/main" id="{9DFE7A0E-871E-C64A-8C3F-5A5B5C522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840" y="3136864"/>
            <a:ext cx="3541160" cy="3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3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5212D8-A74D-F747-BD26-8B350BB7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Propseihin käsiksi – uudelleen nimeäminen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AB584CB-0ADF-834A-9BE0-C88207B33A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46795" y="1061049"/>
            <a:ext cx="4200211" cy="5279365"/>
          </a:xfrm>
        </p:spPr>
        <p:txBody>
          <a:bodyPr/>
          <a:lstStyle/>
          <a:p>
            <a:r>
              <a:rPr lang="fi-FI" dirty="0"/>
              <a:t>Uudelleen nimeäminen tapahtuu siten, että annetaan alkuperäinen nimi + : + uusinimi, kuten vieressä:</a:t>
            </a:r>
          </a:p>
          <a:p>
            <a:pPr lvl="1"/>
            <a:r>
              <a:rPr lang="fi-FI" dirty="0" err="1"/>
              <a:t>Tekija</a:t>
            </a:r>
            <a:r>
              <a:rPr lang="fi-FI" dirty="0"/>
              <a:t>: t2</a:t>
            </a:r>
          </a:p>
          <a:p>
            <a:pPr lvl="1"/>
            <a:r>
              <a:rPr lang="fi-FI" dirty="0"/>
              <a:t>Otsikko: o2</a:t>
            </a:r>
          </a:p>
          <a:p>
            <a:pPr lvl="1"/>
            <a:r>
              <a:rPr lang="fi-FI" dirty="0"/>
              <a:t>Kuva: k2</a:t>
            </a:r>
          </a:p>
          <a:p>
            <a:pPr lvl="1"/>
            <a:r>
              <a:rPr lang="fi-FI" dirty="0"/>
              <a:t>Jne.</a:t>
            </a:r>
          </a:p>
          <a:p>
            <a:r>
              <a:rPr lang="fi-FI" dirty="0"/>
              <a:t>Tämä siksi, että voi olla ainoastaan yksi tekijä, otsikko ja kuva –muuttuja</a:t>
            </a:r>
          </a:p>
          <a:p>
            <a:r>
              <a:rPr lang="fi-FI" dirty="0"/>
              <a:t>Ja Kirjakomponentissa sama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A0C7D5E-BBDF-3648-91F7-DE131926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76" y="1061049"/>
            <a:ext cx="5537200" cy="38608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B681CDA1-B9C5-FC49-8BBA-0B2B163B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3919591"/>
            <a:ext cx="3987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7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Kuva 17">
            <a:extLst>
              <a:ext uri="{FF2B5EF4-FFF2-40B4-BE49-F238E27FC236}">
                <a16:creationId xmlns:a16="http://schemas.microsoft.com/office/drawing/2014/main" id="{6B2DC418-5FEC-3E4A-9AE2-7B9ACDBA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19" y="2905761"/>
            <a:ext cx="4902200" cy="25273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F92908D8-F627-6D41-98E7-ABD27794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Lapsi </a:t>
            </a:r>
            <a:r>
              <a:rPr lang="fi-FI" dirty="0" err="1"/>
              <a:t>props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1233D3-2621-204B-BBD2-6AA9EA9ACC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Käytettävä sana on </a:t>
            </a:r>
            <a:r>
              <a:rPr lang="fi-FI" dirty="0" err="1"/>
              <a:t>children</a:t>
            </a:r>
            <a:r>
              <a:rPr lang="fi-FI" dirty="0"/>
              <a:t> ja käytetään yleensä </a:t>
            </a:r>
            <a:r>
              <a:rPr lang="fi-FI" dirty="0" err="1"/>
              <a:t>API:n</a:t>
            </a:r>
            <a:r>
              <a:rPr lang="fi-FI" dirty="0"/>
              <a:t> kanssa mutta jos halutaan </a:t>
            </a:r>
            <a:r>
              <a:rPr lang="fi-FI" dirty="0" err="1"/>
              <a:t>renderöidä</a:t>
            </a:r>
            <a:r>
              <a:rPr lang="fi-FI" dirty="0"/>
              <a:t> jotain, joka on </a:t>
            </a:r>
            <a:r>
              <a:rPr lang="fi-FI" dirty="0" err="1"/>
              <a:t>komponenttitägien</a:t>
            </a:r>
            <a:r>
              <a:rPr lang="fi-FI" dirty="0"/>
              <a:t> sisällä, käytetään </a:t>
            </a:r>
            <a:r>
              <a:rPr lang="fi-FI" dirty="0" err="1"/>
              <a:t>children</a:t>
            </a:r>
            <a:r>
              <a:rPr lang="fi-FI" dirty="0"/>
              <a:t> propsia. Tätä varten lisäsin tekstiä ja napin ensimmäiseen kirjaan Kirjalistakomponentissa seuraavasti:</a:t>
            </a:r>
          </a:p>
          <a:p>
            <a:endParaRPr lang="fi-FI" dirty="0"/>
          </a:p>
          <a:p>
            <a:r>
              <a:rPr lang="fi-FI" dirty="0"/>
              <a:t>Ja Kirjakomponenttiin lisäsin </a:t>
            </a:r>
            <a:r>
              <a:rPr lang="fi-FI" dirty="0" err="1"/>
              <a:t>children</a:t>
            </a:r>
            <a:r>
              <a:rPr lang="fi-FI" dirty="0"/>
              <a:t> ominaisuuden: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904C896-E063-A243-B1A7-B4B29F18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19" y="2153729"/>
            <a:ext cx="9029700" cy="2540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0425958C-E7A6-DF43-B3B8-77DD34FE9D6B}"/>
              </a:ext>
            </a:extLst>
          </p:cNvPr>
          <p:cNvSpPr/>
          <p:nvPr/>
        </p:nvSpPr>
        <p:spPr>
          <a:xfrm>
            <a:off x="9626885" y="1962364"/>
            <a:ext cx="757934" cy="5650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9C166D7E-F4AC-224F-B38E-A94F63ACEDE5}"/>
              </a:ext>
            </a:extLst>
          </p:cNvPr>
          <p:cNvSpPr/>
          <p:nvPr/>
        </p:nvSpPr>
        <p:spPr>
          <a:xfrm>
            <a:off x="5157627" y="2153729"/>
            <a:ext cx="195209" cy="25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0ED1AB46-088F-A546-8FB5-78273AA8A0C7}"/>
              </a:ext>
            </a:extLst>
          </p:cNvPr>
          <p:cNvSpPr/>
          <p:nvPr/>
        </p:nvSpPr>
        <p:spPr>
          <a:xfrm>
            <a:off x="5352836" y="2153729"/>
            <a:ext cx="4274049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0" name="Käyrä yhdysviiva 9">
            <a:extLst>
              <a:ext uri="{FF2B5EF4-FFF2-40B4-BE49-F238E27FC236}">
                <a16:creationId xmlns:a16="http://schemas.microsoft.com/office/drawing/2014/main" id="{A8728828-2115-1F4B-BF8F-5C1B163B0946}"/>
              </a:ext>
            </a:extLst>
          </p:cNvPr>
          <p:cNvCxnSpPr>
            <a:cxnSpLocks/>
            <a:stCxn id="7" idx="4"/>
            <a:endCxn id="6" idx="4"/>
          </p:cNvCxnSpPr>
          <p:nvPr/>
        </p:nvCxnSpPr>
        <p:spPr>
          <a:xfrm rot="16200000" flipH="1">
            <a:off x="7570685" y="92276"/>
            <a:ext cx="119714" cy="4750620"/>
          </a:xfrm>
          <a:prstGeom prst="curvedConnector3">
            <a:avLst>
              <a:gd name="adj1" fmla="val 1965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orakulmio 15">
            <a:extLst>
              <a:ext uri="{FF2B5EF4-FFF2-40B4-BE49-F238E27FC236}">
                <a16:creationId xmlns:a16="http://schemas.microsoft.com/office/drawing/2014/main" id="{C6495C20-12EE-154A-8926-4564B9C426D0}"/>
              </a:ext>
            </a:extLst>
          </p:cNvPr>
          <p:cNvSpPr/>
          <p:nvPr/>
        </p:nvSpPr>
        <p:spPr>
          <a:xfrm>
            <a:off x="4371837" y="3120323"/>
            <a:ext cx="883395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0B16AFB3-177C-9E4B-86F8-B4D11A89D8F1}"/>
              </a:ext>
            </a:extLst>
          </p:cNvPr>
          <p:cNvSpPr/>
          <p:nvPr/>
        </p:nvSpPr>
        <p:spPr>
          <a:xfrm>
            <a:off x="2284471" y="4485074"/>
            <a:ext cx="883395" cy="254000"/>
          </a:xfrm>
          <a:prstGeom prst="rect">
            <a:avLst/>
          </a:prstGeom>
          <a:solidFill>
            <a:srgbClr val="E8DA00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8911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04C071B-6C34-124A-8017-5A645220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Pääsemme viimein listaan, jonka iteroimme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CB21A32-C49C-9E44-BCDD-37608D5AB8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Tehdään kirjoista taulukko (</a:t>
            </a:r>
            <a:r>
              <a:rPr lang="fi-FI" dirty="0" err="1"/>
              <a:t>array</a:t>
            </a:r>
            <a:r>
              <a:rPr lang="fi-FI" dirty="0"/>
              <a:t>):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A581AE7-43E5-1045-81EE-8EB69DA8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93" y="1520575"/>
            <a:ext cx="4089400" cy="50292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1D0942E1-C9D9-BA43-AF8B-90ED2CB2B0FA}"/>
              </a:ext>
            </a:extLst>
          </p:cNvPr>
          <p:cNvSpPr txBox="1"/>
          <p:nvPr/>
        </p:nvSpPr>
        <p:spPr>
          <a:xfrm>
            <a:off x="5917915" y="1530849"/>
            <a:ext cx="557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Käytetään MAP-metodia (</a:t>
            </a:r>
            <a:r>
              <a:rPr lang="fi-FI" dirty="0" err="1"/>
              <a:t>array.map</a:t>
            </a:r>
            <a:r>
              <a:rPr lang="fi-FI" dirty="0"/>
              <a:t>) (</a:t>
            </a:r>
            <a:r>
              <a:rPr lang="fi-FI" dirty="0">
                <a:hlinkClick r:id="rId3"/>
              </a:rPr>
              <a:t>https://www.youtube.com/watch?v=80KX6aD9R7M&amp;ab_channel=CodingAddict</a:t>
            </a:r>
            <a:r>
              <a:rPr lang="fi-F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Palauttaa aina uuden taulukon (esimerkissä kirja)</a:t>
            </a:r>
          </a:p>
        </p:txBody>
      </p:sp>
    </p:spTree>
    <p:extLst>
      <p:ext uri="{BB962C8B-B14F-4D97-AF65-F5344CB8AC3E}">
        <p14:creationId xmlns:p14="http://schemas.microsoft.com/office/powerpoint/2010/main" val="3585690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28502F5-C4A9-014D-BFB5-2F5E6E7B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Listan iterointi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6598C66-13A9-3D41-9C2D-50F791BFB8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Vieressä käytämme </a:t>
            </a:r>
            <a:r>
              <a:rPr lang="fi-FI" dirty="0" err="1"/>
              <a:t>map</a:t>
            </a:r>
            <a:r>
              <a:rPr lang="fi-FI" dirty="0"/>
              <a:t>-toimintoa käydäksemme läpi kirjat-taulukon</a:t>
            </a:r>
          </a:p>
          <a:p>
            <a:r>
              <a:rPr lang="fi-FI" dirty="0"/>
              <a:t>Tulee uusi lista, nimeltä kirja</a:t>
            </a:r>
          </a:p>
          <a:p>
            <a:r>
              <a:rPr lang="fi-FI" dirty="0"/>
              <a:t>Viemme muuttujat Kirjakomponenttiin, joka </a:t>
            </a:r>
            <a:br>
              <a:rPr lang="fi-FI" dirty="0"/>
            </a:br>
            <a:r>
              <a:rPr lang="fi-FI" dirty="0"/>
              <a:t>tulostaa ne JSX-sääntöjen mukaan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FD46D1B3-DD0B-E54F-BA32-5482E907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1577914"/>
            <a:ext cx="6845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03E9E05-6D8D-BE44-B8AB-E3D06A23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Voin myös </a:t>
            </a:r>
            <a:r>
              <a:rPr lang="fi-FI" dirty="0" err="1"/>
              <a:t>renderöidä</a:t>
            </a:r>
            <a:r>
              <a:rPr lang="fi-FI" dirty="0"/>
              <a:t> funktioita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ABEBB52-92E4-8D48-8AE3-893BC334B6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dirty="0"/>
              <a:t>Voit tehdä funktion, jonka sisälle olet lisännyt erilaisia elementtejä ja </a:t>
            </a:r>
            <a:r>
              <a:rPr lang="fi-FI" dirty="0" err="1"/>
              <a:t>renderöidä</a:t>
            </a:r>
            <a:r>
              <a:rPr lang="fi-FI" dirty="0"/>
              <a:t> sen sitten, kuten edellä on selitetty. Sillä muutoksella, että emme laita funktion nimen jälkeen sulkuja, vaan lisäämme funktion nimen hakasulkujen sisään:</a:t>
            </a:r>
          </a:p>
          <a:p>
            <a:pPr lvl="1"/>
            <a:r>
              <a:rPr lang="fi-FI" dirty="0" err="1"/>
              <a:t>ReactDom.render</a:t>
            </a:r>
            <a:r>
              <a:rPr lang="fi-FI" dirty="0"/>
              <a:t>(&lt;Funktio /&gt;, </a:t>
            </a:r>
            <a:r>
              <a:rPr lang="fi-FI" dirty="0" err="1"/>
              <a:t>document</a:t>
            </a:r>
            <a:r>
              <a:rPr lang="fi-FI" dirty="0"/>
              <a:t>…. )</a:t>
            </a:r>
          </a:p>
          <a:p>
            <a:r>
              <a:rPr lang="fi-FI" dirty="0"/>
              <a:t>Huomaa, että </a:t>
            </a:r>
            <a:r>
              <a:rPr lang="fi-FI" dirty="0" err="1"/>
              <a:t>React</a:t>
            </a:r>
            <a:r>
              <a:rPr lang="fi-FI" dirty="0"/>
              <a:t> 18:sta on uusi tapa </a:t>
            </a:r>
            <a:r>
              <a:rPr lang="fi-FI" dirty="0" err="1"/>
              <a:t>renderöintiin</a:t>
            </a:r>
            <a:r>
              <a:rPr lang="fi-FI" dirty="0"/>
              <a:t>, jossa luodaan ensin muuttuja ja sitä käytetään </a:t>
            </a:r>
            <a:r>
              <a:rPr lang="fi-FI" dirty="0" err="1"/>
              <a:t>renderöinnissä</a:t>
            </a:r>
            <a:r>
              <a:rPr lang="fi-FI" dirty="0"/>
              <a:t>:</a:t>
            </a:r>
          </a:p>
          <a:p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Huomaa funktion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komento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NaviPalkki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pPr marL="914400" lvl="2" indent="0">
              <a:buNone/>
            </a:pPr>
            <a:r>
              <a:rPr lang="fi-FI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1371600" lvl="3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Koti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Meistä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828800" lvl="4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&lt;li&gt;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Ota yhteyttä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371600" lvl="3" indent="0">
              <a:buNone/>
            </a:pP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fi-FI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Funktiota kutsutaan hakasulkeissa ilman loppusulkuja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Alla uusi, </a:t>
            </a:r>
            <a:r>
              <a:rPr lang="fi-FI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fi-FI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18 -tapa</a:t>
            </a:r>
            <a:endParaRPr lang="fi-FI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fi-FI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fi-FI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ReactDOM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createRoot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getElementById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marL="457200" lvl="1" indent="0">
              <a:buNone/>
            </a:pPr>
            <a:r>
              <a:rPr lang="fi-FI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i-FI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i-FI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render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i-FI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NaviPalkki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i-FI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fi-FI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AE62C67-5B9C-0741-A20D-B0C60A69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004" y="2927350"/>
            <a:ext cx="3136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46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2161A50-C999-DE48-994D-5198A13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Seuraavaksi poistamme </a:t>
            </a:r>
            <a:r>
              <a:rPr lang="fi-FI" dirty="0" err="1"/>
              <a:t>key-value</a:t>
            </a:r>
            <a:r>
              <a:rPr lang="fi-FI" dirty="0"/>
              <a:t> varoituksen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69EB1E0-F1EE-5F4C-B836-EF52F55F2F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217957"/>
            <a:ext cx="7681708" cy="5153279"/>
          </a:xfrm>
        </p:spPr>
        <p:txBody>
          <a:bodyPr/>
          <a:lstStyle/>
          <a:p>
            <a:r>
              <a:rPr lang="fi-FI" dirty="0"/>
              <a:t>Jokaisella objektilla täytyy olla yksilöllinen avainarvo, aivan kuten olemme oppineet </a:t>
            </a:r>
            <a:r>
              <a:rPr lang="fi-FI" dirty="0" err="1"/>
              <a:t>MySql:ssä</a:t>
            </a:r>
            <a:endParaRPr lang="fi-FI" dirty="0"/>
          </a:p>
          <a:p>
            <a:r>
              <a:rPr lang="fi-FI" dirty="0"/>
              <a:t>Tämä arvo pitää määritellä, ja se voi olla numero, teksti jne., mutta yksinkertaisuuden vuoksi määrittelemme sen numeroksi (id: 1) ja tietysti jokaiselle </a:t>
            </a:r>
            <a:r>
              <a:rPr lang="fi-FI" dirty="0" err="1"/>
              <a:t>objktille</a:t>
            </a:r>
            <a:r>
              <a:rPr lang="fi-FI" dirty="0"/>
              <a:t> omansa (id:2 </a:t>
            </a:r>
            <a:r>
              <a:rPr lang="fi-FI" dirty="0">
                <a:sym typeface="Wingdings" pitchFamily="2" charset="2"/>
              </a:rPr>
              <a:t> id: 4)</a:t>
            </a: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Sitten määrittelemme </a:t>
            </a:r>
            <a:r>
              <a:rPr lang="fi-FI" dirty="0" err="1">
                <a:sym typeface="Wingdings" pitchFamily="2" charset="2"/>
              </a:rPr>
              <a:t>map</a:t>
            </a:r>
            <a:r>
              <a:rPr lang="fi-FI" dirty="0">
                <a:sym typeface="Wingdings" pitchFamily="2" charset="2"/>
              </a:rPr>
              <a:t>-funktioon tuon </a:t>
            </a:r>
            <a:r>
              <a:rPr lang="fi-FI" dirty="0" err="1">
                <a:sym typeface="Wingdings" pitchFamily="2" charset="2"/>
              </a:rPr>
              <a:t>id:n</a:t>
            </a:r>
            <a:r>
              <a:rPr lang="fi-FI" dirty="0">
                <a:sym typeface="Wingdings" pitchFamily="2" charset="2"/>
              </a:rPr>
              <a:t> ja teemme siitä </a:t>
            </a:r>
            <a:r>
              <a:rPr lang="fi-FI" dirty="0" err="1">
                <a:sym typeface="Wingdings" pitchFamily="2" charset="2"/>
              </a:rPr>
              <a:t>key</a:t>
            </a:r>
            <a:r>
              <a:rPr lang="fi-FI" dirty="0">
                <a:sym typeface="Wingdings" pitchFamily="2" charset="2"/>
              </a:rPr>
              <a:t>-arvon:</a:t>
            </a:r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F6DB899-7A82-E04F-9F43-4E28C88F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17" y="2504683"/>
            <a:ext cx="4279900" cy="16637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B509E9D6-FC79-7E44-AAF1-C7470577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0" y="4689248"/>
            <a:ext cx="6934200" cy="1130300"/>
          </a:xfrm>
          <a:prstGeom prst="rect">
            <a:avLst/>
          </a:prstGeom>
        </p:spPr>
      </p:pic>
      <p:sp>
        <p:nvSpPr>
          <p:cNvPr id="6" name="Ellipsi 5">
            <a:extLst>
              <a:ext uri="{FF2B5EF4-FFF2-40B4-BE49-F238E27FC236}">
                <a16:creationId xmlns:a16="http://schemas.microsoft.com/office/drawing/2014/main" id="{13A01956-F2EA-874A-B36C-30AE3FCD0DA9}"/>
              </a:ext>
            </a:extLst>
          </p:cNvPr>
          <p:cNvSpPr/>
          <p:nvPr/>
        </p:nvSpPr>
        <p:spPr>
          <a:xfrm>
            <a:off x="4489807" y="4839128"/>
            <a:ext cx="369869" cy="339047"/>
          </a:xfrm>
          <a:prstGeom prst="ellipse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Ellipsi 6">
            <a:extLst>
              <a:ext uri="{FF2B5EF4-FFF2-40B4-BE49-F238E27FC236}">
                <a16:creationId xmlns:a16="http://schemas.microsoft.com/office/drawing/2014/main" id="{5740B702-2E9A-7A4F-91C8-12A9340FE476}"/>
              </a:ext>
            </a:extLst>
          </p:cNvPr>
          <p:cNvSpPr/>
          <p:nvPr/>
        </p:nvSpPr>
        <p:spPr>
          <a:xfrm>
            <a:off x="7161088" y="5084874"/>
            <a:ext cx="883299" cy="339047"/>
          </a:xfrm>
          <a:prstGeom prst="ellipse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Alanuoli 7">
            <a:extLst>
              <a:ext uri="{FF2B5EF4-FFF2-40B4-BE49-F238E27FC236}">
                <a16:creationId xmlns:a16="http://schemas.microsoft.com/office/drawing/2014/main" id="{E13563B0-B9B9-304B-B3C0-78C396C4771D}"/>
              </a:ext>
            </a:extLst>
          </p:cNvPr>
          <p:cNvSpPr/>
          <p:nvPr/>
        </p:nvSpPr>
        <p:spPr>
          <a:xfrm rot="2738634">
            <a:off x="4896865" y="4547617"/>
            <a:ext cx="236684" cy="378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Alanuoli 8">
            <a:extLst>
              <a:ext uri="{FF2B5EF4-FFF2-40B4-BE49-F238E27FC236}">
                <a16:creationId xmlns:a16="http://schemas.microsoft.com/office/drawing/2014/main" id="{EB95DB17-1775-1C4A-B40A-99B9D865F3EC}"/>
              </a:ext>
            </a:extLst>
          </p:cNvPr>
          <p:cNvSpPr/>
          <p:nvPr/>
        </p:nvSpPr>
        <p:spPr>
          <a:xfrm rot="20270477">
            <a:off x="7124645" y="4599028"/>
            <a:ext cx="236684" cy="378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F1995378-2FDB-3640-AB83-E67855E8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84" y="667349"/>
            <a:ext cx="5080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37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8554E7-99A6-9D49-9F8E-5AC6F01C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Objekti propsina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45E71C-A097-0946-80E4-5C3A9B7247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Sen sijaan, että luettelisimme jokaisen objektin jäsenen </a:t>
            </a:r>
            <a:r>
              <a:rPr lang="fi-FI" dirty="0" err="1"/>
              <a:t>return</a:t>
            </a:r>
            <a:r>
              <a:rPr lang="fi-FI" dirty="0"/>
              <a:t> lauseessa, voimme lähettää objektin niiden tilalle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Tallennuksen jälkeen emme näe mitään, koska nyt meillä on </a:t>
            </a:r>
            <a:r>
              <a:rPr lang="fi-FI" dirty="0" err="1"/>
              <a:t>props</a:t>
            </a:r>
            <a:r>
              <a:rPr lang="fi-FI" dirty="0"/>
              <a:t> objektin sisällä kirja objekti. Voimme korjata sen kahdella eri tavalla: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Tapa toimii, mutta 2. vaihtoehto on </a:t>
            </a:r>
            <a:r>
              <a:rPr lang="fi-FI" dirty="0" err="1"/>
              <a:t>spread</a:t>
            </a:r>
            <a:r>
              <a:rPr lang="fi-FI" dirty="0"/>
              <a:t>-operaattori (</a:t>
            </a:r>
            <a:r>
              <a:rPr lang="fi-FI" dirty="0">
                <a:hlinkClick r:id="rId2"/>
              </a:rPr>
              <a:t>https://www.youtube.com/watch?v=4Zyr5a3m0Fc&amp;ab_channel=CodingAddict</a:t>
            </a:r>
            <a:r>
              <a:rPr lang="fi-FI" dirty="0"/>
              <a:t>)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643BB48-78B8-0245-A7CA-A2520F3D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57" y="1781496"/>
            <a:ext cx="4394200" cy="95250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5993863A-6A10-7843-B7B8-6C0FF9328579}"/>
              </a:ext>
            </a:extLst>
          </p:cNvPr>
          <p:cNvSpPr/>
          <p:nvPr/>
        </p:nvSpPr>
        <p:spPr>
          <a:xfrm>
            <a:off x="2887038" y="2239766"/>
            <a:ext cx="1458931" cy="236306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2A5A85B-86A1-2A43-9B69-38B33F5F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57" y="3328357"/>
            <a:ext cx="4495800" cy="4699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4578F01-5140-9E47-8874-7DA6ED632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838" y="3328357"/>
            <a:ext cx="5524500" cy="495300"/>
          </a:xfrm>
          <a:prstGeom prst="rect">
            <a:avLst/>
          </a:prstGeom>
        </p:spPr>
      </p:pic>
      <p:sp>
        <p:nvSpPr>
          <p:cNvPr id="8" name="Suorakulmio 7">
            <a:extLst>
              <a:ext uri="{FF2B5EF4-FFF2-40B4-BE49-F238E27FC236}">
                <a16:creationId xmlns:a16="http://schemas.microsoft.com/office/drawing/2014/main" id="{17779592-D28C-AC4F-B612-D1B8BB3F6B84}"/>
              </a:ext>
            </a:extLst>
          </p:cNvPr>
          <p:cNvSpPr/>
          <p:nvPr/>
        </p:nvSpPr>
        <p:spPr>
          <a:xfrm>
            <a:off x="5220004" y="3506919"/>
            <a:ext cx="502701" cy="270789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0F0C44C-31D1-1545-B286-33C76C555C8E}"/>
              </a:ext>
            </a:extLst>
          </p:cNvPr>
          <p:cNvSpPr/>
          <p:nvPr/>
        </p:nvSpPr>
        <p:spPr>
          <a:xfrm>
            <a:off x="7543434" y="3331395"/>
            <a:ext cx="3327909" cy="196072"/>
          </a:xfrm>
          <a:prstGeom prst="rect">
            <a:avLst/>
          </a:prstGeom>
          <a:solidFill>
            <a:srgbClr val="E8DA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EAEE2EE2-2CB1-7B4D-8B47-2E046D71B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57" y="4574035"/>
            <a:ext cx="4267200" cy="495300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E8DE53AE-9663-5C4C-A4C5-3D7C4A80C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457" y="5159313"/>
            <a:ext cx="3886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2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78B2C1-9F7A-1D42-8626-956AD4A7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Tapahtumien käsittely </a:t>
            </a:r>
            <a:r>
              <a:rPr lang="fi-FI" dirty="0" err="1"/>
              <a:t>REACTissa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986BFA-9255-5748-8AF0-554443680F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87135"/>
            <a:ext cx="7681708" cy="5670865"/>
          </a:xfrm>
        </p:spPr>
        <p:txBody>
          <a:bodyPr>
            <a:normAutofit/>
          </a:bodyPr>
          <a:lstStyle/>
          <a:p>
            <a:r>
              <a:rPr lang="fi-FI" dirty="0"/>
              <a:t>JavaScriptistä jo tuttu tapa, esimerkkinä </a:t>
            </a:r>
            <a:r>
              <a:rPr lang="fi-FI" dirty="0" err="1"/>
              <a:t>click</a:t>
            </a:r>
            <a:r>
              <a:rPr lang="fi-FI" dirty="0"/>
              <a:t>-tapahtuma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Reactissä</a:t>
            </a:r>
            <a:r>
              <a:rPr lang="fi-FI" dirty="0"/>
              <a:t> tuo tehtäisiin seuraavasti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Kaikki </a:t>
            </a:r>
            <a:r>
              <a:rPr lang="fi-FI" dirty="0" err="1"/>
              <a:t>Reactin</a:t>
            </a:r>
            <a:r>
              <a:rPr lang="fi-FI" dirty="0"/>
              <a:t> tapahtumat: </a:t>
            </a:r>
            <a:r>
              <a:rPr lang="fi-FI" dirty="0">
                <a:hlinkClick r:id="rId2"/>
              </a:rPr>
              <a:t>https://reactjs.org/docs/events.html</a:t>
            </a:r>
            <a:endParaRPr lang="fi-FI" dirty="0"/>
          </a:p>
          <a:p>
            <a:r>
              <a:rPr lang="fi-FI" dirty="0"/>
              <a:t>Noita ei tarvitse muistaa ulkoa, kaikissa on sama idea</a:t>
            </a:r>
          </a:p>
          <a:p>
            <a:r>
              <a:rPr lang="fi-FI" dirty="0"/>
              <a:t>Yleisimmät ”</a:t>
            </a:r>
            <a:r>
              <a:rPr lang="fi-FI" dirty="0" err="1"/>
              <a:t>onClick</a:t>
            </a:r>
            <a:r>
              <a:rPr lang="fi-FI" dirty="0"/>
              <a:t>”, ”</a:t>
            </a:r>
            <a:r>
              <a:rPr lang="fi-FI" dirty="0" err="1"/>
              <a:t>onSubmit</a:t>
            </a:r>
            <a:r>
              <a:rPr lang="fi-FI" dirty="0"/>
              <a:t>”, ”</a:t>
            </a:r>
            <a:r>
              <a:rPr lang="fi-FI" dirty="0" err="1"/>
              <a:t>onChange</a:t>
            </a:r>
            <a:r>
              <a:rPr lang="fi-FI" dirty="0"/>
              <a:t>”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1E325B2-0F1D-1F44-8086-517483F5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61" y="1520718"/>
            <a:ext cx="4914900" cy="9398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C7F1488A-7BD7-C54D-AB46-EBE25A86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61" y="2868776"/>
            <a:ext cx="6896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1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8514F8-DB7A-5544-940C-42B323F7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Edellisestä esimerkki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6A3325-7A63-C247-BB98-C42F616538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16276" y="1176861"/>
            <a:ext cx="7681708" cy="5153279"/>
          </a:xfrm>
        </p:spPr>
        <p:txBody>
          <a:bodyPr/>
          <a:lstStyle/>
          <a:p>
            <a:r>
              <a:rPr lang="fi-FI" dirty="0"/>
              <a:t>Aloitetaan pienesti, kirjoita vaikka Kirjalistan jälkeen seuraava: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Ja lisää ko. komponentti Kirjalistaan: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8627CE7-6BAE-584E-BA25-9C024288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77" y="1469133"/>
            <a:ext cx="3238500" cy="673100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2316415E-6BDD-F740-994A-26388083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77" y="2532702"/>
            <a:ext cx="3467100" cy="12446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E6BE9A84-1C27-2F4D-86FF-EE8EA2EA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1746900"/>
            <a:ext cx="6959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4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>
            <a:extLst>
              <a:ext uri="{FF2B5EF4-FFF2-40B4-BE49-F238E27FC236}">
                <a16:creationId xmlns:a16="http://schemas.microsoft.com/office/drawing/2014/main" id="{F07C357B-1231-2745-9573-A4940ED1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498600"/>
            <a:ext cx="10045700" cy="38608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D0C05AED-1E4E-0D41-A88A-EA48F4D2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Esimerkki jatkuu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B861E6A-43E0-D347-B29D-8E1DEA3F42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Korjataan nyt tapahtumakomponentin </a:t>
            </a:r>
            <a:r>
              <a:rPr lang="fi-FI" dirty="0" err="1"/>
              <a:t>return</a:t>
            </a:r>
            <a:r>
              <a:rPr lang="fi-FI" dirty="0"/>
              <a:t> –lausetta ja lisätään funktiot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Tarvitsit siis 3 asiaa: elementin, tapahtuman (</a:t>
            </a:r>
            <a:r>
              <a:rPr lang="fi-FI" dirty="0" err="1"/>
              <a:t>event</a:t>
            </a:r>
            <a:r>
              <a:rPr lang="fi-FI" dirty="0"/>
              <a:t>) sekä viittauksen funktioon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118CC8A-64E6-7044-9008-B14B8C44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92" y="1563099"/>
            <a:ext cx="2578100" cy="11811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9A3BC9F-A3FC-D944-BF19-3F58272F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072" y="2032999"/>
            <a:ext cx="2705100" cy="2413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83F520C-5551-FF49-AA32-19E7C1E6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958" y="2869823"/>
            <a:ext cx="3472042" cy="893951"/>
          </a:xfrm>
          <a:prstGeom prst="rect">
            <a:avLst/>
          </a:prstGeom>
        </p:spPr>
      </p:pic>
      <p:sp>
        <p:nvSpPr>
          <p:cNvPr id="9" name="Nuoli oikealle 8">
            <a:extLst>
              <a:ext uri="{FF2B5EF4-FFF2-40B4-BE49-F238E27FC236}">
                <a16:creationId xmlns:a16="http://schemas.microsoft.com/office/drawing/2014/main" id="{E3C6148F-5093-584F-A69E-BB326E07C256}"/>
              </a:ext>
            </a:extLst>
          </p:cNvPr>
          <p:cNvSpPr/>
          <p:nvPr/>
        </p:nvSpPr>
        <p:spPr>
          <a:xfrm>
            <a:off x="7777537" y="2032999"/>
            <a:ext cx="1122535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Nuoli oikealle 9">
            <a:extLst>
              <a:ext uri="{FF2B5EF4-FFF2-40B4-BE49-F238E27FC236}">
                <a16:creationId xmlns:a16="http://schemas.microsoft.com/office/drawing/2014/main" id="{34137C95-1633-CC4D-B2F6-09551312F535}"/>
              </a:ext>
            </a:extLst>
          </p:cNvPr>
          <p:cNvSpPr/>
          <p:nvPr/>
        </p:nvSpPr>
        <p:spPr>
          <a:xfrm rot="898007">
            <a:off x="7332316" y="2655698"/>
            <a:ext cx="1122535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462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E104A16-472A-6EAC-5430-1ABAE9E4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Alkuvalmistelut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1E722E2-7811-8F40-60DA-8D8DC2DBCF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Jotta </a:t>
            </a:r>
            <a:r>
              <a:rPr lang="fi-FI" dirty="0" err="1"/>
              <a:t>Reactiä</a:t>
            </a:r>
            <a:r>
              <a:rPr lang="fi-FI" dirty="0"/>
              <a:t> voidaan käyttää järkevästi, tarvitsemme seuraavia ohjelmia koneellemme:</a:t>
            </a:r>
          </a:p>
          <a:p>
            <a:pPr lvl="1"/>
            <a:r>
              <a:rPr lang="fi-FI" dirty="0" err="1"/>
              <a:t>Node</a:t>
            </a:r>
            <a:r>
              <a:rPr lang="fi-FI" dirty="0"/>
              <a:t> (https://nodejs.org/en)</a:t>
            </a:r>
          </a:p>
          <a:p>
            <a:pPr lvl="1"/>
            <a:r>
              <a:rPr lang="fi-FI" dirty="0"/>
              <a:t>Jokin IDE-ohjelma, esim. Visual Studio </a:t>
            </a:r>
            <a:r>
              <a:rPr lang="fi-FI" dirty="0" err="1"/>
              <a:t>Code</a:t>
            </a:r>
            <a:r>
              <a:rPr lang="fi-FI" dirty="0"/>
              <a:t> (</a:t>
            </a:r>
            <a:r>
              <a:rPr lang="fi-FI" dirty="0">
                <a:hlinkClick r:id="rId2"/>
              </a:rPr>
              <a:t>https://code.visualstudio.com/download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Kun </a:t>
            </a:r>
            <a:r>
              <a:rPr lang="fi-FI" dirty="0" err="1"/>
              <a:t>Node</a:t>
            </a:r>
            <a:r>
              <a:rPr lang="fi-FI" dirty="0"/>
              <a:t> on ladattu, kaikkein helpoin keino asentaa </a:t>
            </a:r>
            <a:r>
              <a:rPr lang="fi-FI" dirty="0" err="1"/>
              <a:t>React</a:t>
            </a:r>
            <a:r>
              <a:rPr lang="fi-FI" dirty="0"/>
              <a:t> on mennä </a:t>
            </a:r>
            <a:r>
              <a:rPr lang="fi-FI" dirty="0" err="1"/>
              <a:t>komentokehoitteeseen</a:t>
            </a:r>
            <a:r>
              <a:rPr lang="fi-FI" dirty="0"/>
              <a:t> ja kirjoittaa:</a:t>
            </a:r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–</a:t>
            </a:r>
            <a:r>
              <a:rPr lang="fi-FI" b="1" dirty="0" err="1"/>
              <a:t>init</a:t>
            </a:r>
            <a:endParaRPr lang="fi-FI" b="1" dirty="0"/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</a:t>
            </a:r>
            <a:r>
              <a:rPr lang="fi-FI" b="1" dirty="0" err="1"/>
              <a:t>install</a:t>
            </a:r>
            <a:r>
              <a:rPr lang="fi-FI" b="1" dirty="0"/>
              <a:t> </a:t>
            </a:r>
            <a:r>
              <a:rPr lang="fi-FI" b="1" dirty="0" err="1"/>
              <a:t>react</a:t>
            </a:r>
            <a:r>
              <a:rPr lang="fi-FI" b="1" dirty="0"/>
              <a:t> </a:t>
            </a:r>
            <a:r>
              <a:rPr lang="fi-FI" b="1" dirty="0" err="1"/>
              <a:t>react-dom</a:t>
            </a:r>
            <a:r>
              <a:rPr lang="fi-FI" b="1" dirty="0"/>
              <a:t> –</a:t>
            </a:r>
            <a:r>
              <a:rPr lang="fi-FI" b="1" dirty="0" err="1"/>
              <a:t>save</a:t>
            </a:r>
            <a:endParaRPr lang="fi-FI" b="1" dirty="0"/>
          </a:p>
          <a:p>
            <a:pPr lvl="1"/>
            <a:r>
              <a:rPr lang="fi-FI" dirty="0"/>
              <a:t>Sitten asennetaan </a:t>
            </a:r>
            <a:r>
              <a:rPr lang="fi-FI" dirty="0" err="1"/>
              <a:t>Babel</a:t>
            </a:r>
            <a:r>
              <a:rPr lang="fi-FI" dirty="0"/>
              <a:t>  ja </a:t>
            </a:r>
            <a:r>
              <a:rPr lang="fi-FI" dirty="0" err="1"/>
              <a:t>webpack</a:t>
            </a:r>
            <a:r>
              <a:rPr lang="fi-FI" dirty="0"/>
              <a:t> seuraavalla komennoilla</a:t>
            </a:r>
          </a:p>
          <a:p>
            <a:pPr lvl="2"/>
            <a:r>
              <a:rPr lang="fi-FI" b="1" dirty="0" err="1"/>
              <a:t>npm</a:t>
            </a:r>
            <a:r>
              <a:rPr lang="fi-FI" b="1" dirty="0"/>
              <a:t> </a:t>
            </a:r>
            <a:r>
              <a:rPr lang="fi-FI" b="1" dirty="0" err="1"/>
              <a:t>install</a:t>
            </a:r>
            <a:r>
              <a:rPr lang="fi-FI" b="1" dirty="0"/>
              <a:t> </a:t>
            </a:r>
            <a:r>
              <a:rPr lang="fi-FI" b="1" dirty="0" err="1"/>
              <a:t>babel-core</a:t>
            </a:r>
            <a:r>
              <a:rPr lang="fi-FI" b="1" dirty="0"/>
              <a:t> </a:t>
            </a:r>
            <a:r>
              <a:rPr lang="fi-FI" b="1" dirty="0" err="1"/>
              <a:t>babel-loader</a:t>
            </a:r>
            <a:r>
              <a:rPr lang="fi-FI" b="1" dirty="0"/>
              <a:t> </a:t>
            </a:r>
            <a:r>
              <a:rPr lang="fi-FI" b="1" dirty="0" err="1"/>
              <a:t>babel-preset-env</a:t>
            </a:r>
            <a:r>
              <a:rPr lang="fi-FI" b="1" dirty="0"/>
              <a:t> </a:t>
            </a:r>
            <a:r>
              <a:rPr lang="fi-FI" b="1" dirty="0" err="1"/>
              <a:t>babel-preset-react</a:t>
            </a:r>
            <a:r>
              <a:rPr lang="fi-FI" b="1" dirty="0"/>
              <a:t> html-</a:t>
            </a:r>
            <a:r>
              <a:rPr lang="fi-FI" b="1" dirty="0" err="1"/>
              <a:t>webpack</a:t>
            </a:r>
            <a:r>
              <a:rPr lang="fi-FI" b="1" dirty="0"/>
              <a:t>-</a:t>
            </a:r>
            <a:r>
              <a:rPr lang="fi-FI" b="1" dirty="0" err="1"/>
              <a:t>plugin</a:t>
            </a:r>
            <a:r>
              <a:rPr lang="fi-FI" b="1" dirty="0"/>
              <a:t> --</a:t>
            </a:r>
            <a:r>
              <a:rPr lang="fi-FI" b="1" dirty="0" err="1"/>
              <a:t>save-dev</a:t>
            </a:r>
            <a:endParaRPr lang="fi-FI" b="1" dirty="0"/>
          </a:p>
          <a:p>
            <a:pPr lvl="1"/>
            <a:r>
              <a:rPr lang="fi-FI" dirty="0" err="1"/>
              <a:t>React</a:t>
            </a:r>
            <a:r>
              <a:rPr lang="fi-FI" dirty="0"/>
              <a:t> projektin aloitus tapahtuu helpoimmin komennolla:</a:t>
            </a:r>
          </a:p>
          <a:p>
            <a:pPr lvl="2"/>
            <a:r>
              <a:rPr lang="fi-FI" b="1" dirty="0" err="1"/>
              <a:t>create-react-app</a:t>
            </a:r>
            <a:r>
              <a:rPr lang="fi-FI" b="1" dirty="0"/>
              <a:t> testi</a:t>
            </a:r>
          </a:p>
          <a:p>
            <a:pPr lvl="2"/>
            <a:r>
              <a:rPr lang="fi-FI" dirty="0"/>
              <a:t>Jossa testi on projektin nimi, jonka haluat luoda. Tämän jälkeen se luo useita tiedostoja ja hakemistoja, joita tarvitaan </a:t>
            </a:r>
            <a:r>
              <a:rPr lang="fi-FI" dirty="0" err="1"/>
              <a:t>reactin</a:t>
            </a:r>
            <a:r>
              <a:rPr lang="fi-FI" dirty="0"/>
              <a:t> käyttöön</a:t>
            </a:r>
          </a:p>
          <a:p>
            <a:pPr lvl="1"/>
            <a:r>
              <a:rPr lang="fi-FI" dirty="0"/>
              <a:t>Lopuksi avaa projektikansio Visual Studio </a:t>
            </a:r>
            <a:r>
              <a:rPr lang="fi-FI" dirty="0" err="1"/>
              <a:t>Codessa</a:t>
            </a:r>
            <a:r>
              <a:rPr lang="fi-FI" dirty="0"/>
              <a:t> tai muussa </a:t>
            </a:r>
            <a:r>
              <a:rPr lang="fi-FI" dirty="0" err="1"/>
              <a:t>IDE:ssä</a:t>
            </a:r>
            <a:endParaRPr lang="fi-FI" dirty="0"/>
          </a:p>
          <a:p>
            <a:pPr lvl="2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44401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55FA79C-8660-B295-178D-BFB948F9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-opas - JSX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026308D-2586-B516-6E82-B5F21781B5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 err="1"/>
              <a:t>React</a:t>
            </a:r>
            <a:r>
              <a:rPr lang="fi-FI" dirty="0"/>
              <a:t> käyttää ns. JSX-koodia (JavaScript XML), joka muistuttaa hyvin pitkälle HTML tai oikeastaan XML-koodia, sillä HTML-koodissa ei  tarvitse välttämättä lopettavaa </a:t>
            </a:r>
            <a:r>
              <a:rPr lang="fi-FI" dirty="0" err="1"/>
              <a:t>tägiä</a:t>
            </a:r>
            <a:r>
              <a:rPr lang="fi-FI" dirty="0"/>
              <a:t>, mutta XML:ssä ja </a:t>
            </a:r>
            <a:r>
              <a:rPr lang="fi-FI" dirty="0" err="1"/>
              <a:t>JSX:ssä</a:t>
            </a:r>
            <a:r>
              <a:rPr lang="fi-FI" dirty="0"/>
              <a:t> se on pakollinen, esim. HTML:ssä riittää rivinvaihdoksi </a:t>
            </a:r>
            <a:r>
              <a:rPr lang="fi-FI" b="1" dirty="0"/>
              <a:t>&lt;</a:t>
            </a:r>
            <a:r>
              <a:rPr lang="fi-FI" b="1" dirty="0" err="1"/>
              <a:t>br</a:t>
            </a:r>
            <a:r>
              <a:rPr lang="fi-FI" b="1" dirty="0"/>
              <a:t>&gt;, </a:t>
            </a:r>
            <a:r>
              <a:rPr lang="fi-FI" dirty="0"/>
              <a:t>mutta </a:t>
            </a:r>
            <a:r>
              <a:rPr lang="fi-FI" dirty="0" err="1"/>
              <a:t>JSX:ssä</a:t>
            </a:r>
            <a:r>
              <a:rPr lang="fi-FI" dirty="0"/>
              <a:t> se pitää lopettaa </a:t>
            </a:r>
            <a:r>
              <a:rPr lang="fi-FI" b="1" dirty="0"/>
              <a:t>&lt;</a:t>
            </a:r>
            <a:r>
              <a:rPr lang="fi-FI" b="1" dirty="0" err="1"/>
              <a:t>br</a:t>
            </a:r>
            <a:r>
              <a:rPr lang="fi-FI" b="1" dirty="0"/>
              <a:t> /&gt;</a:t>
            </a:r>
          </a:p>
          <a:p>
            <a:r>
              <a:rPr lang="fi-FI" dirty="0"/>
              <a:t>JSX voidaan tallentaa muuttujaan, esimerkiksi</a:t>
            </a:r>
            <a:br>
              <a:rPr lang="fi-FI" dirty="0"/>
            </a:br>
            <a:r>
              <a:rPr lang="fi-FI" dirty="0" err="1"/>
              <a:t>var</a:t>
            </a:r>
            <a:r>
              <a:rPr lang="fi-FI" dirty="0"/>
              <a:t> muuttuja = 	</a:t>
            </a:r>
            <a:r>
              <a:rPr lang="fi-FI" b="1" dirty="0"/>
              <a:t>&lt;div&gt;</a:t>
            </a:r>
            <a:br>
              <a:rPr lang="fi-FI" b="1" dirty="0"/>
            </a:br>
            <a:r>
              <a:rPr lang="fi-FI" b="1" dirty="0"/>
              <a:t>			&lt;h1&gt;Otsikko&lt;/h1&gt;</a:t>
            </a:r>
            <a:br>
              <a:rPr lang="fi-FI" b="1" dirty="0"/>
            </a:br>
            <a:r>
              <a:rPr lang="fi-FI" b="1" dirty="0"/>
              <a:t>			&lt;p&gt;Tekstiä&lt;/p&gt;</a:t>
            </a:r>
            <a:br>
              <a:rPr lang="fi-FI" b="1" dirty="0"/>
            </a:br>
            <a:r>
              <a:rPr lang="fi-FI" b="1" dirty="0"/>
              <a:t>		&lt;/div&gt;</a:t>
            </a:r>
          </a:p>
          <a:p>
            <a:r>
              <a:rPr lang="fi-FI" dirty="0"/>
              <a:t>Huomaa, että jos jätät nuo &lt;div&gt; -</a:t>
            </a:r>
            <a:r>
              <a:rPr lang="fi-FI" dirty="0" err="1"/>
              <a:t>tägit</a:t>
            </a:r>
            <a:r>
              <a:rPr lang="fi-FI" dirty="0"/>
              <a:t> pois, kone herjaa virheestä, koska renderöidessä voidaan palauttaa vain yksi </a:t>
            </a:r>
            <a:r>
              <a:rPr lang="fi-FI" dirty="0" err="1"/>
              <a:t>tägi</a:t>
            </a:r>
            <a:r>
              <a:rPr lang="fi-FI" dirty="0"/>
              <a:t>-kokonaisuus ja ilman &lt;div&gt; -</a:t>
            </a:r>
            <a:r>
              <a:rPr lang="fi-FI" dirty="0" err="1"/>
              <a:t>tägejä</a:t>
            </a:r>
            <a:r>
              <a:rPr lang="fi-FI" dirty="0"/>
              <a:t> niitä olisi esimerkissä kaksi</a:t>
            </a:r>
          </a:p>
          <a:p>
            <a:r>
              <a:rPr lang="fi-FI" dirty="0" err="1"/>
              <a:t>JSX:n</a:t>
            </a:r>
            <a:r>
              <a:rPr lang="fi-FI" dirty="0"/>
              <a:t> hyvä puoli on myös se, että voit kirjoittaa JavaScriptiä suoraan </a:t>
            </a:r>
            <a:r>
              <a:rPr lang="fi-FI" dirty="0" err="1"/>
              <a:t>JSX:n</a:t>
            </a:r>
            <a:r>
              <a:rPr lang="fi-FI" dirty="0"/>
              <a:t> sisälle siten, että se laitetaan aaltosulkujen { } väliin</a:t>
            </a:r>
          </a:p>
          <a:p>
            <a:r>
              <a:rPr lang="fi-FI" dirty="0"/>
              <a:t>Renderöinti tapahtuu </a:t>
            </a:r>
            <a:r>
              <a:rPr lang="fi-FI" dirty="0" err="1"/>
              <a:t>Reactin</a:t>
            </a:r>
            <a:r>
              <a:rPr lang="fi-FI" dirty="0"/>
              <a:t> DOM-kirjaston avulla, eli se ottaa kaksi </a:t>
            </a:r>
            <a:r>
              <a:rPr lang="fi-FI" dirty="0" err="1"/>
              <a:t>argumenttiä</a:t>
            </a:r>
            <a:r>
              <a:rPr lang="fi-FI" dirty="0"/>
              <a:t>: </a:t>
            </a:r>
            <a:r>
              <a:rPr lang="fi-FI" b="1" dirty="0" err="1"/>
              <a:t>ReactDom.render</a:t>
            </a:r>
            <a:r>
              <a:rPr lang="fi-FI" b="1" dirty="0"/>
              <a:t>(</a:t>
            </a:r>
            <a:r>
              <a:rPr lang="fi-FI" b="1" dirty="0">
                <a:solidFill>
                  <a:srgbClr val="FF0000"/>
                </a:solidFill>
              </a:rPr>
              <a:t>JSX-muuttuja</a:t>
            </a:r>
            <a:r>
              <a:rPr lang="fi-FI" b="1" dirty="0"/>
              <a:t>, </a:t>
            </a:r>
            <a:r>
              <a:rPr lang="fi-FI" b="1" dirty="0">
                <a:solidFill>
                  <a:srgbClr val="FF0000"/>
                </a:solidFill>
              </a:rPr>
              <a:t>mihin komennot sijoitetaan</a:t>
            </a:r>
            <a:r>
              <a:rPr lang="fi-FI" b="1" dirty="0"/>
              <a:t>). </a:t>
            </a:r>
            <a:r>
              <a:rPr lang="fi-FI" dirty="0"/>
              <a:t>Tuo mihin komennot sijoitetaan on normaali </a:t>
            </a:r>
            <a:r>
              <a:rPr lang="fi-FI" b="1" dirty="0" err="1"/>
              <a:t>document.getElementById</a:t>
            </a:r>
            <a:r>
              <a:rPr lang="fi-FI" b="1" dirty="0"/>
              <a:t>(id) </a:t>
            </a:r>
            <a:r>
              <a:rPr lang="fi-FI" dirty="0"/>
              <a:t>–komento, joka tietenkin vaatii HTML:ssä, että paikka on määritelty id-attribuutilla, esim. </a:t>
            </a:r>
            <a:r>
              <a:rPr lang="fi-FI" b="1" dirty="0"/>
              <a:t>&lt;div id=”</a:t>
            </a:r>
            <a:r>
              <a:rPr lang="fi-FI" b="1" dirty="0" err="1"/>
              <a:t>tahan</a:t>
            </a:r>
            <a:r>
              <a:rPr lang="fi-FI" b="1" dirty="0"/>
              <a:t>”&gt;</a:t>
            </a:r>
            <a:r>
              <a:rPr lang="fi-FI" dirty="0"/>
              <a:t> ja esimerkin mukainen </a:t>
            </a:r>
            <a:r>
              <a:rPr lang="fi-FI" dirty="0" err="1"/>
              <a:t>ReactDom</a:t>
            </a:r>
            <a:r>
              <a:rPr lang="fi-FI" dirty="0"/>
              <a:t>-komento olisi: </a:t>
            </a:r>
            <a:r>
              <a:rPr lang="fi-FI" b="1" dirty="0" err="1"/>
              <a:t>ReactDom.render</a:t>
            </a:r>
            <a:r>
              <a:rPr lang="fi-FI" b="1" dirty="0"/>
              <a:t>(muuttuja, </a:t>
            </a:r>
            <a:r>
              <a:rPr lang="fi-FI" b="1" dirty="0" err="1"/>
              <a:t>document.getElementById</a:t>
            </a:r>
            <a:r>
              <a:rPr lang="fi-FI" b="1" dirty="0"/>
              <a:t>(”</a:t>
            </a:r>
            <a:r>
              <a:rPr lang="fi-FI" b="1" dirty="0" err="1"/>
              <a:t>tahan</a:t>
            </a:r>
            <a:r>
              <a:rPr lang="fi-FI" b="1" dirty="0"/>
              <a:t>”)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071388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0AB314-2F53-BC28-4B40-EC2341DB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Kommentit ja komponentit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FEB8DCF-3712-AAA4-23AE-F7050E705C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Kommentit tulevat kuten JavaScriptissä, eli /* */ -merkkien väliin ja koska kyse on JavaScript-tyyppisestä koodista, ne pitää laittaa aaltosulkujen { } sisään</a:t>
            </a:r>
          </a:p>
          <a:p>
            <a:r>
              <a:rPr lang="fi-FI" dirty="0"/>
              <a:t>JSX eroaa myös siinä HTML:stä, että emme voi käyttää </a:t>
            </a:r>
            <a:r>
              <a:rPr lang="fi-FI" dirty="0" err="1"/>
              <a:t>class</a:t>
            </a:r>
            <a:r>
              <a:rPr lang="fi-FI" dirty="0"/>
              <a:t>-sanaa, vaan joudumme käyttämään sen sijasta </a:t>
            </a:r>
            <a:r>
              <a:rPr lang="fi-FI" dirty="0" err="1"/>
              <a:t>className</a:t>
            </a:r>
            <a:r>
              <a:rPr lang="fi-FI" dirty="0"/>
              <a:t> –sanaa. Id pysyy kuitenkin samana:</a:t>
            </a:r>
          </a:p>
          <a:p>
            <a:pPr lvl="1"/>
            <a:r>
              <a:rPr lang="fi-FI" b="1" dirty="0"/>
              <a:t>&lt;div </a:t>
            </a:r>
            <a:r>
              <a:rPr lang="fi-FI" b="1" dirty="0" err="1"/>
              <a:t>className</a:t>
            </a:r>
            <a:r>
              <a:rPr lang="fi-FI" b="1" dirty="0"/>
              <a:t>=”luokka”&gt;&lt;/div&gt;</a:t>
            </a:r>
            <a:r>
              <a:rPr lang="fi-FI" dirty="0"/>
              <a:t>, mutta </a:t>
            </a:r>
            <a:r>
              <a:rPr lang="fi-FI" b="1" dirty="0"/>
              <a:t>&lt;div id=”jotain”&gt;&lt;/div&gt;</a:t>
            </a:r>
            <a:endParaRPr lang="fi-FI" dirty="0"/>
          </a:p>
          <a:p>
            <a:r>
              <a:rPr lang="fi-FI" dirty="0"/>
              <a:t>Komponentit ovat </a:t>
            </a:r>
            <a:r>
              <a:rPr lang="fi-FI" dirty="0" err="1"/>
              <a:t>Reactin</a:t>
            </a:r>
            <a:r>
              <a:rPr lang="fi-FI" dirty="0"/>
              <a:t> ydin. Niitä voi luoda joko JavaScriptin funktion tapaan, jolloin siitä tulee </a:t>
            </a:r>
            <a:r>
              <a:rPr lang="fi-FI" dirty="0" err="1"/>
              <a:t>stateless</a:t>
            </a:r>
            <a:r>
              <a:rPr lang="fi-FI" dirty="0"/>
              <a:t> (tästä myöhemmin) toiminnallinen komponentti. Funktio luodaan siten, että se palauttaa joko JSX-elementin tai </a:t>
            </a:r>
            <a:r>
              <a:rPr lang="fi-FI" dirty="0" err="1"/>
              <a:t>null</a:t>
            </a:r>
            <a:r>
              <a:rPr lang="fi-FI" dirty="0"/>
              <a:t>-tiedon. Huomaa, että komponenttien kanssa käytetään Pascal-case –tyyppistä kirjainasua, eli jokaisen sanan alkukirjain on ISO</a:t>
            </a:r>
          </a:p>
          <a:p>
            <a:pPr lvl="1"/>
            <a:r>
              <a:rPr lang="fi-FI" b="1" dirty="0" err="1"/>
              <a:t>const</a:t>
            </a:r>
            <a:r>
              <a:rPr lang="fi-FI" b="1" dirty="0"/>
              <a:t> Testi = </a:t>
            </a:r>
            <a:r>
              <a:rPr lang="fi-FI" b="1" dirty="0" err="1"/>
              <a:t>function</a:t>
            </a:r>
            <a:r>
              <a:rPr lang="fi-FI" b="1" dirty="0"/>
              <a:t>() </a:t>
            </a:r>
            <a:br>
              <a:rPr lang="fi-FI" b="1" dirty="0"/>
            </a:br>
            <a:r>
              <a:rPr lang="fi-FI" b="1" dirty="0"/>
              <a:t>{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return</a:t>
            </a:r>
            <a:r>
              <a:rPr lang="fi-FI" b="1" dirty="0"/>
              <a:t> </a:t>
            </a:r>
            <a:br>
              <a:rPr lang="fi-FI" b="1" dirty="0"/>
            </a:br>
            <a:r>
              <a:rPr lang="fi-FI" b="1" dirty="0"/>
              <a:t>	(</a:t>
            </a:r>
            <a:br>
              <a:rPr lang="fi-FI" b="1" dirty="0"/>
            </a:br>
            <a:r>
              <a:rPr lang="fi-FI" b="1" dirty="0"/>
              <a:t>	     &lt;div </a:t>
            </a:r>
            <a:r>
              <a:rPr lang="fi-FI" b="1" dirty="0" err="1"/>
              <a:t>className</a:t>
            </a:r>
            <a:r>
              <a:rPr lang="fi-FI" b="1" dirty="0"/>
              <a:t>=”malliluokka” /&gt;</a:t>
            </a:r>
            <a:br>
              <a:rPr lang="fi-FI" b="1" dirty="0"/>
            </a:br>
            <a:r>
              <a:rPr lang="fi-FI" b="1" dirty="0"/>
              <a:t>	);</a:t>
            </a:r>
            <a:br>
              <a:rPr lang="fi-FI" b="1" dirty="0"/>
            </a:br>
            <a:r>
              <a:rPr lang="fi-FI" b="1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97124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FC612A-7A42-C2EE-B062-31998160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Komponentit jatkuu…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B250493-CDE2-5D6A-B735-9B98499D9D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Toinen tapa luoda komponentti on käyttää ES6:n luokkasyntaksia, jossa otetaan mukaan </a:t>
            </a:r>
            <a:r>
              <a:rPr lang="fi-FI" dirty="0" err="1"/>
              <a:t>Reactin</a:t>
            </a:r>
            <a:r>
              <a:rPr lang="fi-FI" dirty="0"/>
              <a:t> ominaisuuksia, kuten esim. paikallinen tila ja </a:t>
            </a:r>
            <a:r>
              <a:rPr lang="fi-FI" dirty="0" err="1"/>
              <a:t>hooksien</a:t>
            </a:r>
            <a:r>
              <a:rPr lang="fi-FI" dirty="0"/>
              <a:t> elämänsykli (näistäkin myöhemmin) </a:t>
            </a:r>
            <a:r>
              <a:rPr lang="fi-FI" dirty="0" err="1"/>
              <a:t>extends</a:t>
            </a:r>
            <a:r>
              <a:rPr lang="fi-FI" dirty="0"/>
              <a:t> –komennolla, jolloin on parasta kutsua </a:t>
            </a:r>
            <a:r>
              <a:rPr lang="fi-FI" dirty="0" err="1"/>
              <a:t>constructoria</a:t>
            </a:r>
            <a:r>
              <a:rPr lang="fi-FI" dirty="0"/>
              <a:t>, jonka sisällä on super-elementti, joihin molempiin lähetetään </a:t>
            </a:r>
            <a:r>
              <a:rPr lang="fi-FI" dirty="0" err="1"/>
              <a:t>props</a:t>
            </a:r>
            <a:r>
              <a:rPr lang="fi-FI" dirty="0"/>
              <a:t>. Tämä varmistaa, että luokka on määritelty kunnolla:</a:t>
            </a:r>
          </a:p>
          <a:p>
            <a:pPr lvl="1"/>
            <a:r>
              <a:rPr lang="fi-FI" b="1" dirty="0"/>
              <a:t>Class Kissa </a:t>
            </a:r>
            <a:r>
              <a:rPr lang="fi-FI" b="1" dirty="0" err="1"/>
              <a:t>extends</a:t>
            </a:r>
            <a:r>
              <a:rPr lang="fi-FI" b="1" dirty="0"/>
              <a:t> </a:t>
            </a:r>
            <a:r>
              <a:rPr lang="fi-FI" b="1" dirty="0" err="1"/>
              <a:t>React.Component</a:t>
            </a:r>
            <a:br>
              <a:rPr lang="fi-FI" b="1" dirty="0"/>
            </a:br>
            <a:r>
              <a:rPr lang="fi-FI" b="1" dirty="0"/>
              <a:t>{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constructor</a:t>
            </a:r>
            <a:r>
              <a:rPr lang="fi-FI" b="1" dirty="0"/>
              <a:t>(</a:t>
            </a:r>
            <a:r>
              <a:rPr lang="fi-FI" b="1" dirty="0" err="1"/>
              <a:t>props</a:t>
            </a:r>
            <a:r>
              <a:rPr lang="fi-FI" b="1" dirty="0"/>
              <a:t>)</a:t>
            </a:r>
            <a:br>
              <a:rPr lang="fi-FI" b="1" dirty="0"/>
            </a:br>
            <a:r>
              <a:rPr lang="fi-FI" b="1" dirty="0"/>
              <a:t>	{</a:t>
            </a:r>
            <a:br>
              <a:rPr lang="fi-FI" b="1" dirty="0"/>
            </a:br>
            <a:r>
              <a:rPr lang="fi-FI" b="1" dirty="0"/>
              <a:t>	     </a:t>
            </a:r>
            <a:r>
              <a:rPr lang="fi-FI" b="1" dirty="0" err="1"/>
              <a:t>super</a:t>
            </a:r>
            <a:r>
              <a:rPr lang="fi-FI" b="1" dirty="0"/>
              <a:t>(</a:t>
            </a:r>
            <a:r>
              <a:rPr lang="fi-FI" b="1" dirty="0" err="1"/>
              <a:t>props</a:t>
            </a:r>
            <a:r>
              <a:rPr lang="fi-FI" b="1" dirty="0"/>
              <a:t>);</a:t>
            </a:r>
            <a:br>
              <a:rPr lang="fi-FI" b="1" dirty="0"/>
            </a:br>
            <a:r>
              <a:rPr lang="fi-FI" b="1" dirty="0"/>
              <a:t>	}</a:t>
            </a:r>
            <a:br>
              <a:rPr lang="fi-FI" b="1" dirty="0"/>
            </a:br>
            <a:r>
              <a:rPr lang="fi-FI" b="1" dirty="0"/>
              <a:t>	</a:t>
            </a:r>
            <a:r>
              <a:rPr lang="fi-FI" b="1" dirty="0" err="1"/>
              <a:t>render</a:t>
            </a:r>
            <a:r>
              <a:rPr lang="fi-FI" b="1" dirty="0"/>
              <a:t>()</a:t>
            </a:r>
            <a:br>
              <a:rPr lang="fi-FI" b="1" dirty="0"/>
            </a:br>
            <a:r>
              <a:rPr lang="fi-FI" b="1" dirty="0"/>
              <a:t>	{</a:t>
            </a:r>
            <a:br>
              <a:rPr lang="fi-FI" b="1" dirty="0"/>
            </a:br>
            <a:r>
              <a:rPr lang="fi-FI" b="1" dirty="0"/>
              <a:t>	     </a:t>
            </a:r>
            <a:r>
              <a:rPr lang="fi-FI" b="1" dirty="0" err="1"/>
              <a:t>return</a:t>
            </a:r>
            <a:r>
              <a:rPr lang="fi-FI" b="1" dirty="0"/>
              <a:t> ( </a:t>
            </a:r>
            <a:r>
              <a:rPr lang="fi-FI" dirty="0">
                <a:solidFill>
                  <a:srgbClr val="FF0000"/>
                </a:solidFill>
              </a:rPr>
              <a:t>// </a:t>
            </a:r>
            <a:r>
              <a:rPr lang="fi-FI" dirty="0" err="1">
                <a:solidFill>
                  <a:srgbClr val="FF0000"/>
                </a:solidFill>
              </a:rPr>
              <a:t>Huom</a:t>
            </a:r>
            <a:r>
              <a:rPr lang="fi-FI" dirty="0">
                <a:solidFill>
                  <a:srgbClr val="FF0000"/>
                </a:solidFill>
              </a:rPr>
              <a:t>, sulun pitää olla samalla rivillä </a:t>
            </a:r>
            <a:r>
              <a:rPr lang="fi-FI" dirty="0" err="1">
                <a:solidFill>
                  <a:srgbClr val="FF0000"/>
                </a:solidFill>
              </a:rPr>
              <a:t>return</a:t>
            </a:r>
            <a:r>
              <a:rPr lang="fi-FI" dirty="0">
                <a:solidFill>
                  <a:srgbClr val="FF0000"/>
                </a:solidFill>
              </a:rPr>
              <a:t>-sanan kanssa</a:t>
            </a:r>
            <a:br>
              <a:rPr lang="fi-FI" b="1" dirty="0"/>
            </a:br>
            <a:r>
              <a:rPr lang="fi-FI" b="1" dirty="0"/>
              <a:t>		&lt;div&gt;&lt;p&gt;</a:t>
            </a:r>
            <a:r>
              <a:rPr lang="fi-FI" dirty="0"/>
              <a:t>Heippa maailma!</a:t>
            </a:r>
            <a:r>
              <a:rPr lang="fi-FI" b="1" dirty="0"/>
              <a:t>&lt;/p&gt;&lt;/div&gt;	</a:t>
            </a:r>
            <a:br>
              <a:rPr lang="fi-FI" b="1" dirty="0"/>
            </a:br>
            <a:r>
              <a:rPr lang="fi-FI" b="1" dirty="0"/>
              <a:t>	     );</a:t>
            </a:r>
            <a:br>
              <a:rPr lang="fi-FI" b="1" dirty="0"/>
            </a:br>
            <a:r>
              <a:rPr lang="fi-FI" b="1" dirty="0"/>
              <a:t>	}</a:t>
            </a:r>
            <a:br>
              <a:rPr lang="fi-FI" b="1" dirty="0"/>
            </a:br>
            <a:r>
              <a:rPr lang="fi-FI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0607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7FECC22-7E4E-CD8D-B2D0-F85D9E58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Komponentit jatkuu…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27F5E6D-BDF6-81DF-2517-BE885418C2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i-FI" dirty="0"/>
              <a:t>Mikäli käytämme JavaScriptin tapaa tehdä komponentti, voimme kutsua sitä renderöidessä:</a:t>
            </a:r>
          </a:p>
          <a:p>
            <a:r>
              <a:rPr lang="en-US" b="1" dirty="0"/>
              <a:t>const </a:t>
            </a:r>
            <a:r>
              <a:rPr lang="en-US" b="1" dirty="0" err="1"/>
              <a:t>LapsiKomponentti</a:t>
            </a:r>
            <a:r>
              <a:rPr lang="en-US" b="1" dirty="0"/>
              <a:t> = () =&gt; { </a:t>
            </a:r>
            <a:r>
              <a:rPr lang="en-US" dirty="0">
                <a:solidFill>
                  <a:srgbClr val="FF0000"/>
                </a:solidFill>
              </a:rPr>
              <a:t>// </a:t>
            </a:r>
            <a:r>
              <a:rPr lang="en-US" dirty="0" err="1">
                <a:solidFill>
                  <a:srgbClr val="FF0000"/>
                </a:solidFill>
              </a:rPr>
              <a:t>toinen</a:t>
            </a:r>
            <a:r>
              <a:rPr lang="en-US" dirty="0">
                <a:solidFill>
                  <a:srgbClr val="FF0000"/>
                </a:solidFill>
              </a:rPr>
              <a:t> tapa, ES6:n </a:t>
            </a:r>
            <a:r>
              <a:rPr lang="en-US" dirty="0" err="1">
                <a:solidFill>
                  <a:srgbClr val="FF0000"/>
                </a:solidFill>
              </a:rPr>
              <a:t>mukana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tullut</a:t>
            </a:r>
            <a:r>
              <a:rPr lang="en-US" b="1" dirty="0"/>
              <a:t>  	</a:t>
            </a:r>
            <a:br>
              <a:rPr lang="en-US" b="1" dirty="0"/>
            </a:br>
            <a:r>
              <a:rPr lang="en-US" b="1" dirty="0"/>
              <a:t>return (</a:t>
            </a:r>
            <a:br>
              <a:rPr lang="en-US" b="1" dirty="0"/>
            </a:br>
            <a:r>
              <a:rPr lang="en-US" b="1" dirty="0"/>
              <a:t>	    &lt;div&gt;</a:t>
            </a:r>
            <a:br>
              <a:rPr lang="en-US" b="1" dirty="0"/>
            </a:br>
            <a:r>
              <a:rPr lang="en-US" b="1" dirty="0"/>
              <a:t>	       &lt;p&gt;Olen </a:t>
            </a:r>
            <a:r>
              <a:rPr lang="en-US" b="1" dirty="0" err="1"/>
              <a:t>lapsi</a:t>
            </a:r>
            <a:r>
              <a:rPr lang="en-US" b="1" dirty="0"/>
              <a:t>&lt;/p&gt;</a:t>
            </a:r>
            <a:br>
              <a:rPr lang="en-US" b="1" dirty="0"/>
            </a:br>
            <a:r>
              <a:rPr lang="en-US" b="1" dirty="0"/>
              <a:t>	    &lt;/div&gt;</a:t>
            </a:r>
            <a:br>
              <a:rPr lang="en-US" b="1" dirty="0"/>
            </a:br>
            <a:r>
              <a:rPr lang="en-US" b="1" dirty="0"/>
              <a:t>  	);</a:t>
            </a:r>
            <a:br>
              <a:rPr lang="en-US" b="1" dirty="0"/>
            </a:br>
            <a:r>
              <a:rPr lang="en-US" b="1" dirty="0"/>
              <a:t>};</a:t>
            </a:r>
            <a:br>
              <a:rPr lang="en-US" b="1" dirty="0"/>
            </a:br>
            <a:br>
              <a:rPr lang="en-US" b="1" dirty="0"/>
            </a:br>
            <a:r>
              <a:rPr lang="fi-FI" b="1" dirty="0" err="1">
                <a:effectLst/>
                <a:latin typeface="Hack-ZeroSlash"/>
              </a:rPr>
              <a:t>class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VanhempiKomponentti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extends</a:t>
            </a:r>
            <a:r>
              <a:rPr lang="fi-FI" b="1" dirty="0">
                <a:effectLst/>
                <a:latin typeface="Hack-ZeroSlash"/>
              </a:rPr>
              <a:t> </a:t>
            </a:r>
            <a:r>
              <a:rPr lang="fi-FI" b="1" dirty="0" err="1">
                <a:effectLst/>
                <a:latin typeface="Hack-ZeroSlash"/>
              </a:rPr>
              <a:t>React.Component</a:t>
            </a:r>
            <a:r>
              <a:rPr lang="fi-FI" b="1" dirty="0">
                <a:effectLst/>
                <a:latin typeface="Hack-ZeroSlash"/>
              </a:rPr>
              <a:t>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</a:t>
            </a:r>
            <a:r>
              <a:rPr lang="fi-FI" b="1" dirty="0" err="1">
                <a:effectLst/>
                <a:latin typeface="Hack-ZeroSlash"/>
              </a:rPr>
              <a:t>constructor</a:t>
            </a:r>
            <a:r>
              <a:rPr lang="fi-FI" b="1" dirty="0">
                <a:effectLst/>
                <a:latin typeface="Hack-ZeroSlash"/>
              </a:rPr>
              <a:t>(</a:t>
            </a:r>
            <a:r>
              <a:rPr lang="fi-FI" b="1" dirty="0" err="1">
                <a:effectLst/>
                <a:latin typeface="Hack-ZeroSlash"/>
              </a:rPr>
              <a:t>props</a:t>
            </a:r>
            <a:r>
              <a:rPr lang="fi-FI" b="1" dirty="0">
                <a:effectLst/>
                <a:latin typeface="Hack-ZeroSlash"/>
              </a:rPr>
              <a:t>)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</a:t>
            </a:r>
            <a:r>
              <a:rPr lang="fi-FI" b="1" dirty="0" err="1">
                <a:effectLst/>
                <a:latin typeface="Hack-ZeroSlash"/>
              </a:rPr>
              <a:t>super</a:t>
            </a:r>
            <a:r>
              <a:rPr lang="fi-FI" b="1" dirty="0">
                <a:effectLst/>
                <a:latin typeface="Hack-ZeroSlash"/>
              </a:rPr>
              <a:t>(</a:t>
            </a:r>
            <a:r>
              <a:rPr lang="fi-FI" b="1" dirty="0" err="1">
                <a:effectLst/>
                <a:latin typeface="Hack-ZeroSlash"/>
              </a:rPr>
              <a:t>props</a:t>
            </a:r>
            <a:r>
              <a:rPr lang="fi-FI" b="1" dirty="0">
                <a:effectLst/>
                <a:latin typeface="Hack-ZeroSlash"/>
              </a:rPr>
              <a:t>);  }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</a:t>
            </a:r>
            <a:r>
              <a:rPr lang="fi-FI" b="1" dirty="0" err="1">
                <a:effectLst/>
                <a:latin typeface="Hack-ZeroSlash"/>
              </a:rPr>
              <a:t>render</a:t>
            </a:r>
            <a:r>
              <a:rPr lang="fi-FI" b="1" dirty="0">
                <a:effectLst/>
                <a:latin typeface="Hack-ZeroSlash"/>
              </a:rPr>
              <a:t>() {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     </a:t>
            </a:r>
            <a:r>
              <a:rPr lang="fi-FI" b="1" dirty="0" err="1">
                <a:effectLst/>
                <a:latin typeface="Hack-ZeroSlash"/>
              </a:rPr>
              <a:t>return</a:t>
            </a:r>
            <a:r>
              <a:rPr lang="fi-FI" b="1" dirty="0">
                <a:effectLst/>
                <a:latin typeface="Hack-ZeroSlash"/>
              </a:rPr>
              <a:t> ( 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	&lt;div&gt;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    	     &lt;h1&gt;Olen vanhempi&lt;/h1&gt;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        	     &lt;</a:t>
            </a:r>
            <a:r>
              <a:rPr lang="fi-FI" b="1" dirty="0" err="1">
                <a:effectLst/>
                <a:latin typeface="Hack-ZeroSlash"/>
              </a:rPr>
              <a:t>LapsiKomponentti</a:t>
            </a:r>
            <a:r>
              <a:rPr lang="fi-FI" b="1" dirty="0">
                <a:effectLst/>
                <a:latin typeface="Hack-ZeroSlash"/>
              </a:rPr>
              <a:t> /&gt; </a:t>
            </a:r>
            <a:r>
              <a:rPr lang="fi-FI" dirty="0">
                <a:solidFill>
                  <a:srgbClr val="FF0000"/>
                </a:solidFill>
                <a:effectLst/>
                <a:latin typeface="Hack-ZeroSlash"/>
              </a:rPr>
              <a:t>// Eli tässä kutsutaan yllä olevaa </a:t>
            </a:r>
            <a:r>
              <a:rPr lang="fi-FI">
                <a:solidFill>
                  <a:srgbClr val="FF0000"/>
                </a:solidFill>
                <a:effectLst/>
                <a:latin typeface="Hack-ZeroSlash"/>
              </a:rPr>
              <a:t>komponenttiä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	&lt;/div&gt;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       );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   }</a:t>
            </a:r>
            <a:br>
              <a:rPr lang="fi-FI" b="1" dirty="0">
                <a:effectLst/>
                <a:latin typeface="Hack-ZeroSlash"/>
              </a:rPr>
            </a:br>
            <a:r>
              <a:rPr lang="fi-FI" b="1" dirty="0">
                <a:effectLst/>
                <a:latin typeface="Hack-ZeroSlash"/>
              </a:rPr>
              <a:t>};</a:t>
            </a:r>
          </a:p>
          <a:p>
            <a:pPr lvl="1"/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153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FD037B1-6346-7A49-92EA-E2D8B4EF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Return -komento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59A014D-049B-3246-89A9-2CCE180553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 err="1"/>
              <a:t>JSX:ssä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 komento voi palauttaa vain yhden 1. tasoisen elementin. Jotta tästä ongelmasta pääsisimme, voimme laittaa elementit div-elementin sisään:</a:t>
            </a:r>
          </a:p>
          <a:p>
            <a:pPr lvl="1"/>
            <a:r>
              <a:rPr lang="fi-FI" dirty="0"/>
              <a:t>Väärin: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return</a:t>
            </a:r>
            <a:r>
              <a:rPr lang="fi-FI" dirty="0"/>
              <a:t>(</a:t>
            </a:r>
            <a:br>
              <a:rPr lang="fi-FI" dirty="0"/>
            </a:br>
            <a:r>
              <a:rPr lang="fi-FI" dirty="0"/>
              <a:t>	    &lt;h1&gt;Otsikko&lt;/h1&gt;</a:t>
            </a:r>
            <a:br>
              <a:rPr lang="fi-FI" dirty="0"/>
            </a:br>
            <a:r>
              <a:rPr lang="fi-FI" dirty="0"/>
              <a:t>	    &lt;p&gt;Teksti&lt;/p&gt;);</a:t>
            </a:r>
          </a:p>
          <a:p>
            <a:pPr lvl="1"/>
            <a:r>
              <a:rPr lang="fi-FI" dirty="0"/>
              <a:t>Oikein:</a:t>
            </a:r>
            <a:br>
              <a:rPr lang="fi-FI" dirty="0"/>
            </a:br>
            <a:r>
              <a:rPr lang="fi-FI" dirty="0"/>
              <a:t>	</a:t>
            </a:r>
            <a:r>
              <a:rPr lang="fi-FI" dirty="0" err="1"/>
              <a:t>return</a:t>
            </a:r>
            <a:r>
              <a:rPr lang="fi-FI" dirty="0"/>
              <a:t>(</a:t>
            </a:r>
            <a:br>
              <a:rPr lang="fi-FI" dirty="0"/>
            </a:br>
            <a:r>
              <a:rPr lang="fi-FI" dirty="0"/>
              <a:t>	    &lt;div&gt;</a:t>
            </a:r>
            <a:br>
              <a:rPr lang="fi-FI" dirty="0"/>
            </a:br>
            <a:r>
              <a:rPr lang="fi-FI" dirty="0"/>
              <a:t>	        &lt;h1&gt;Otsikko&lt;/h1&gt;</a:t>
            </a:r>
            <a:br>
              <a:rPr lang="fi-FI" dirty="0"/>
            </a:br>
            <a:r>
              <a:rPr lang="fi-FI" dirty="0"/>
              <a:t>            &lt;p&gt;Teksti&lt;/p&gt;</a:t>
            </a:r>
          </a:p>
          <a:p>
            <a:pPr marL="457200" lvl="1" indent="0">
              <a:buNone/>
            </a:pPr>
            <a:r>
              <a:rPr lang="fi-FI"/>
              <a:t>	    &lt;/div&gt;);</a:t>
            </a:r>
            <a:endParaRPr lang="fi-FI" dirty="0"/>
          </a:p>
          <a:p>
            <a:r>
              <a:rPr lang="fi-FI" dirty="0"/>
              <a:t>Tee nyt tehtävä 3, jossa pitää </a:t>
            </a:r>
            <a:r>
              <a:rPr lang="fi-FI" dirty="0" err="1"/>
              <a:t>navipalkin</a:t>
            </a:r>
            <a:r>
              <a:rPr lang="fi-FI" dirty="0"/>
              <a:t> lisäksi tulostaa myös sisältö</a:t>
            </a:r>
          </a:p>
        </p:txBody>
      </p:sp>
    </p:spTree>
    <p:extLst>
      <p:ext uri="{BB962C8B-B14F-4D97-AF65-F5344CB8AC3E}">
        <p14:creationId xmlns:p14="http://schemas.microsoft.com/office/powerpoint/2010/main" val="30425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1568CB-5A19-EA4B-83F1-4AFB657C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JavaScript vs. </a:t>
            </a:r>
            <a:r>
              <a:rPr lang="fi-FI" dirty="0" err="1"/>
              <a:t>React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9B41D28-ED86-874E-97DF-1F83606530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i-FI" dirty="0"/>
              <a:t>Olemme oppineet, että </a:t>
            </a:r>
            <a:r>
              <a:rPr lang="fi-FI" dirty="0" err="1"/>
              <a:t>ReactDom.render</a:t>
            </a:r>
            <a:r>
              <a:rPr lang="fi-FI" dirty="0"/>
              <a:t>(”teksti”, </a:t>
            </a:r>
            <a:r>
              <a:rPr lang="fi-FI" dirty="0" err="1"/>
              <a:t>document.getElementById</a:t>
            </a:r>
            <a:r>
              <a:rPr lang="fi-FI" dirty="0"/>
              <a:t>(”paikka”)) tuottaa meillä tekstin siihen paikkaan, johon haluamme.</a:t>
            </a:r>
          </a:p>
          <a:p>
            <a:r>
              <a:rPr lang="fi-FI" dirty="0"/>
              <a:t>Voimme toki tehdä saman ilman </a:t>
            </a:r>
            <a:r>
              <a:rPr lang="fi-FI" dirty="0" err="1"/>
              <a:t>Reactia</a:t>
            </a:r>
            <a:r>
              <a:rPr lang="fi-FI" dirty="0"/>
              <a:t> JavaScriptillä</a:t>
            </a:r>
          </a:p>
          <a:p>
            <a:pPr lvl="1"/>
            <a:r>
              <a:rPr lang="fi-FI" dirty="0" err="1"/>
              <a:t>const</a:t>
            </a:r>
            <a:r>
              <a:rPr lang="fi-FI" dirty="0"/>
              <a:t> muuttuja = </a:t>
            </a:r>
            <a:r>
              <a:rPr lang="fi-FI" dirty="0" err="1"/>
              <a:t>document.createElement</a:t>
            </a:r>
            <a:r>
              <a:rPr lang="fi-FI" dirty="0"/>
              <a:t>(”p”);</a:t>
            </a:r>
            <a:br>
              <a:rPr lang="fi-FI" dirty="0"/>
            </a:br>
            <a:r>
              <a:rPr lang="fi-FI" dirty="0" err="1"/>
              <a:t>muuttuja.textContent</a:t>
            </a:r>
            <a:r>
              <a:rPr lang="fi-FI" dirty="0"/>
              <a:t> = ”teksti”;</a:t>
            </a:r>
            <a:br>
              <a:rPr lang="fi-FI" dirty="0"/>
            </a:br>
            <a:r>
              <a:rPr lang="fi-FI" dirty="0" err="1"/>
              <a:t>muuttuja.className</a:t>
            </a:r>
            <a:r>
              <a:rPr lang="fi-FI" dirty="0"/>
              <a:t> = ”</a:t>
            </a:r>
            <a:r>
              <a:rPr lang="fi-FI" dirty="0" err="1"/>
              <a:t>leipateksti</a:t>
            </a:r>
            <a:r>
              <a:rPr lang="fi-FI" dirty="0"/>
              <a:t>”;</a:t>
            </a:r>
            <a:br>
              <a:rPr lang="fi-FI" dirty="0"/>
            </a:br>
            <a:r>
              <a:rPr lang="fi-FI" dirty="0" err="1"/>
              <a:t>document.getElementById</a:t>
            </a:r>
            <a:r>
              <a:rPr lang="fi-FI" dirty="0"/>
              <a:t>(”paikka”).</a:t>
            </a:r>
            <a:r>
              <a:rPr lang="fi-FI" dirty="0" err="1"/>
              <a:t>append</a:t>
            </a:r>
            <a:r>
              <a:rPr lang="fi-FI" dirty="0"/>
              <a:t>(muuttuja)</a:t>
            </a:r>
          </a:p>
          <a:p>
            <a:r>
              <a:rPr lang="fi-FI" dirty="0"/>
              <a:t>Kuten huomaat, saman asian tekeminen ilman </a:t>
            </a:r>
            <a:r>
              <a:rPr lang="fi-FI" dirty="0" err="1"/>
              <a:t>Reactia</a:t>
            </a:r>
            <a:r>
              <a:rPr lang="fi-FI" dirty="0"/>
              <a:t> on paljon monimutkaisempaa ja samalla tuo huomattavasti enemmän rivejä koodiin</a:t>
            </a:r>
          </a:p>
          <a:p>
            <a:r>
              <a:rPr lang="fi-FI" dirty="0" err="1"/>
              <a:t>Reactilla</a:t>
            </a:r>
            <a:r>
              <a:rPr lang="fi-FI" dirty="0"/>
              <a:t> voimme kirjoittaa tekstimme, kuinka se olisi HTML:ää</a:t>
            </a:r>
          </a:p>
          <a:p>
            <a:r>
              <a:rPr lang="fi-FI" dirty="0"/>
              <a:t>Luokkakin on helppo lisätä tekstiin (&lt;p </a:t>
            </a:r>
            <a:r>
              <a:rPr lang="fi-FI" dirty="0" err="1"/>
              <a:t>className</a:t>
            </a:r>
            <a:r>
              <a:rPr lang="fi-FI" dirty="0"/>
              <a:t> = ”teksti”&gt;teksti&lt;/p&gt;, …)</a:t>
            </a:r>
          </a:p>
        </p:txBody>
      </p:sp>
    </p:spTree>
    <p:extLst>
      <p:ext uri="{BB962C8B-B14F-4D97-AF65-F5344CB8AC3E}">
        <p14:creationId xmlns:p14="http://schemas.microsoft.com/office/powerpoint/2010/main" val="292803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25607</TotalTime>
  <Words>4951</Words>
  <Application>Microsoft Office PowerPoint</Application>
  <PresentationFormat>Widescreen</PresentationFormat>
  <Paragraphs>600</Paragraphs>
  <Slides>79</Slides>
  <Notes>1</Notes>
  <HiddenSlides>26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Hack-ZeroSlash</vt:lpstr>
      <vt:lpstr>Menlo</vt:lpstr>
      <vt:lpstr>TitilliumText22L Light</vt:lpstr>
      <vt:lpstr>Office-teema</vt:lpstr>
      <vt:lpstr>React-opas</vt:lpstr>
      <vt:lpstr>Mikä REACT on?</vt:lpstr>
      <vt:lpstr>Mikä REACT on</vt:lpstr>
      <vt:lpstr>Tavoitteet ja rakenne ja alkuvaatimukset</vt:lpstr>
      <vt:lpstr>React ulkoisena tiedostona</vt:lpstr>
      <vt:lpstr>Voit nyt harjoitella näitä GitHub-linkki</vt:lpstr>
      <vt:lpstr>Voin myös renderöidä funktioita</vt:lpstr>
      <vt:lpstr>Return -komento</vt:lpstr>
      <vt:lpstr>JavaScript vs. React</vt:lpstr>
      <vt:lpstr>JSX</vt:lpstr>
      <vt:lpstr>Tehtävä07</vt:lpstr>
      <vt:lpstr>Alkuvalmistelut</vt:lpstr>
      <vt:lpstr>Ohjelman käynnistäminen</vt:lpstr>
      <vt:lpstr>Perusteet</vt:lpstr>
      <vt:lpstr>Ohjelmoinnin aloitus</vt:lpstr>
      <vt:lpstr>Ohjelma jatkuu</vt:lpstr>
      <vt:lpstr>Ohjelma jatkuu</vt:lpstr>
      <vt:lpstr>Ensimmäisen komponentin läpikäynti</vt:lpstr>
      <vt:lpstr>Edellinen dia jatkuu</vt:lpstr>
      <vt:lpstr>JSX-säännöt</vt:lpstr>
      <vt:lpstr>JSX JSX:n sisällä kutsuna</vt:lpstr>
      <vt:lpstr>React kehitystyökalu Chromeen</vt:lpstr>
      <vt:lpstr>1. Projekti</vt:lpstr>
      <vt:lpstr>1. Projekti – vaihe 1</vt:lpstr>
      <vt:lpstr>Vastaus vaiheeseen 1</vt:lpstr>
      <vt:lpstr>1. Projekti – vaihe 2: omat komponentit</vt:lpstr>
      <vt:lpstr>1. Projekti – vastaus vaiheeseen 2</vt:lpstr>
      <vt:lpstr>1. Projekti – harjoitus</vt:lpstr>
      <vt:lpstr>1. Projekti – vastaus harjoitukseen</vt:lpstr>
      <vt:lpstr>Kysymyksiä opitusta</vt:lpstr>
      <vt:lpstr>Vastauksia opitusta</vt:lpstr>
      <vt:lpstr>1. Projekti – vaihe 3</vt:lpstr>
      <vt:lpstr>Projekti 1 – vaihe 3 eräs vastaus</vt:lpstr>
      <vt:lpstr>Projekti 1 – vaihe 4 organisointi</vt:lpstr>
      <vt:lpstr>Vaihe 4 – vastaukset, osa 1</vt:lpstr>
      <vt:lpstr>Vaihe 4 – vastaukset, osa 2</vt:lpstr>
      <vt:lpstr>Vaihe 4 – vastaukset, osa 3</vt:lpstr>
      <vt:lpstr>Leiskan tekeminen</vt:lpstr>
      <vt:lpstr>Vite (ranskaa: nopea)</vt:lpstr>
      <vt:lpstr>Tee nyt seuraava harjoitus</vt:lpstr>
      <vt:lpstr>Harjoituksen vastaus</vt:lpstr>
      <vt:lpstr>Nav-palkki</vt:lpstr>
      <vt:lpstr>Nav-palkki muotoilu</vt:lpstr>
      <vt:lpstr>Pääsisältö muotoilu</vt:lpstr>
      <vt:lpstr>Lisätään taustakuva</vt:lpstr>
      <vt:lpstr>Oma projekti ilman apua</vt:lpstr>
      <vt:lpstr>Toinen projekti</vt:lpstr>
      <vt:lpstr>Korttikomponentti</vt:lpstr>
      <vt:lpstr>Props</vt:lpstr>
      <vt:lpstr>Props jatkuu</vt:lpstr>
      <vt:lpstr>Props - kuvat</vt:lpstr>
      <vt:lpstr>Props – toinen tapa</vt:lpstr>
      <vt:lpstr>Tehtävä: Tee vitsisivusto</vt:lpstr>
      <vt:lpstr>PowerPoint Presentation</vt:lpstr>
      <vt:lpstr>1. Projekti: Amazon best sellers</vt:lpstr>
      <vt:lpstr>1. Projekti jatkuu</vt:lpstr>
      <vt:lpstr>1. Projekti jatkuu - CSS</vt:lpstr>
      <vt:lpstr>Hieman paikallisista kuvista</vt:lpstr>
      <vt:lpstr>JSX - CSS</vt:lpstr>
      <vt:lpstr>JSX – CSS objektina</vt:lpstr>
      <vt:lpstr>JSX - JavaScript</vt:lpstr>
      <vt:lpstr>Props</vt:lpstr>
      <vt:lpstr>Props – miten niihin päästään käsiksi</vt:lpstr>
      <vt:lpstr>Syötetään muiden kirjojen tiedot objektiin</vt:lpstr>
      <vt:lpstr>Miten päästä käsiksi propseihin, jatkuu</vt:lpstr>
      <vt:lpstr>Propseihin käsiksi – uudelleen nimeäminen</vt:lpstr>
      <vt:lpstr>Lapsi props</vt:lpstr>
      <vt:lpstr>Pääsemme viimein listaan, jonka iteroimme</vt:lpstr>
      <vt:lpstr>Listan iterointi</vt:lpstr>
      <vt:lpstr>Seuraavaksi poistamme key-value varoituksen</vt:lpstr>
      <vt:lpstr>Objekti propsina</vt:lpstr>
      <vt:lpstr>Tapahtumien käsittely REACTissa</vt:lpstr>
      <vt:lpstr>Edellisestä esimerkki</vt:lpstr>
      <vt:lpstr>Esimerkki jatkuu</vt:lpstr>
      <vt:lpstr>Alkuvalmistelut</vt:lpstr>
      <vt:lpstr>React-opas - JSX</vt:lpstr>
      <vt:lpstr>Kommentit ja komponentit</vt:lpstr>
      <vt:lpstr>Komponentit jatkuu…</vt:lpstr>
      <vt:lpstr>Komponentit jatkuu…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18. Tehtävä – Pudotusvalikko, joka riippuu toisesta pudotusvalikosta</dc:title>
  <dc:creator>Jyri Lindroos</dc:creator>
  <cp:lastModifiedBy>Jyri Lindroos</cp:lastModifiedBy>
  <cp:revision>14</cp:revision>
  <dcterms:created xsi:type="dcterms:W3CDTF">2021-11-29T07:46:00Z</dcterms:created>
  <dcterms:modified xsi:type="dcterms:W3CDTF">2023-05-26T06:18:39Z</dcterms:modified>
</cp:coreProperties>
</file>